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92" r:id="rId2"/>
    <p:sldId id="491" r:id="rId3"/>
    <p:sldId id="492" r:id="rId4"/>
    <p:sldId id="493" r:id="rId5"/>
    <p:sldId id="494" r:id="rId6"/>
    <p:sldId id="495" r:id="rId7"/>
    <p:sldId id="484" r:id="rId8"/>
    <p:sldId id="482" r:id="rId9"/>
    <p:sldId id="451" r:id="rId10"/>
    <p:sldId id="496" r:id="rId11"/>
    <p:sldId id="479" r:id="rId12"/>
    <p:sldId id="471" r:id="rId13"/>
    <p:sldId id="472" r:id="rId14"/>
    <p:sldId id="489" r:id="rId15"/>
    <p:sldId id="504" r:id="rId16"/>
    <p:sldId id="508" r:id="rId17"/>
    <p:sldId id="486" r:id="rId18"/>
    <p:sldId id="507" r:id="rId19"/>
    <p:sldId id="506" r:id="rId20"/>
    <p:sldId id="464" r:id="rId21"/>
    <p:sldId id="434" r:id="rId22"/>
    <p:sldId id="503" r:id="rId23"/>
    <p:sldId id="502" r:id="rId24"/>
    <p:sldId id="501" r:id="rId25"/>
    <p:sldId id="500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4F2"/>
    <a:srgbClr val="8000FF"/>
    <a:srgbClr val="FF0080"/>
    <a:srgbClr val="FFCC66"/>
    <a:srgbClr val="4F81BA"/>
    <a:srgbClr val="D0AD36"/>
    <a:srgbClr val="FFFF33"/>
    <a:srgbClr val="00FFFF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4" autoAdjust="0"/>
    <p:restoredTop sz="98235" autoAdjust="0"/>
  </p:normalViewPr>
  <p:slideViewPr>
    <p:cSldViewPr snapToObjects="1">
      <p:cViewPr varScale="1">
        <p:scale>
          <a:sx n="81" d="100"/>
          <a:sy n="81" d="100"/>
        </p:scale>
        <p:origin x="-712" y="-120"/>
      </p:cViewPr>
      <p:guideLst>
        <p:guide orient="horz" pos="2160"/>
        <p:guide pos="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spark_paper:sosp_2011:analysis:low-mem-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spark_paper:sosp_2011:analysis:FaultTolerance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Hadoop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20.0</c:v>
                </c:pt>
                <c:pt idx="4">
                  <c:v>30.0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128.0</c:v>
                </c:pt>
                <c:pt idx="1">
                  <c:v>637.0</c:v>
                </c:pt>
                <c:pt idx="2">
                  <c:v>1245.0</c:v>
                </c:pt>
                <c:pt idx="3">
                  <c:v>2559.0</c:v>
                </c:pt>
                <c:pt idx="4">
                  <c:v>3818.0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Spark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20.0</c:v>
                </c:pt>
                <c:pt idx="4">
                  <c:v>30.0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174.0</c:v>
                </c:pt>
                <c:pt idx="1">
                  <c:v>214.0</c:v>
                </c:pt>
                <c:pt idx="2">
                  <c:v>242.0</c:v>
                </c:pt>
                <c:pt idx="3">
                  <c:v>283.0</c:v>
                </c:pt>
                <c:pt idx="4">
                  <c:v>354.0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3292648"/>
        <c:axId val="2077417544"/>
      </c:barChart>
      <c:catAx>
        <c:axId val="2103292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Iterations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7417544"/>
        <c:crosses val="autoZero"/>
        <c:auto val="1"/>
        <c:lblAlgn val="ctr"/>
        <c:lblOffset val="100"/>
        <c:noMultiLvlLbl val="0"/>
      </c:catAx>
      <c:valAx>
        <c:axId val="20774175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Running Time (s)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03292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032366489903"/>
          <c:y val="0.352077224233517"/>
          <c:w val="0.159472253468316"/>
          <c:h val="0.1815168429925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4051137779029"/>
          <c:y val="0.0904233850430125"/>
          <c:w val="0.744142956167618"/>
          <c:h val="0.596894666100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Spark</c:v>
                </c:pt>
                <c:pt idx="1">
                  <c:v>Hive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0.5</c:v>
                </c:pt>
                <c:pt idx="1">
                  <c:v>20.0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02191848"/>
        <c:axId val="2101836088"/>
      </c:barChart>
      <c:catAx>
        <c:axId val="210219184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101836088"/>
        <c:crosses val="autoZero"/>
        <c:auto val="1"/>
        <c:lblAlgn val="ctr"/>
        <c:lblOffset val="100"/>
        <c:noMultiLvlLbl val="0"/>
      </c:catAx>
      <c:valAx>
        <c:axId val="2101836088"/>
        <c:scaling>
          <c:orientation val="minMax"/>
          <c:max val="20.0"/>
          <c:min val="0.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02191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1"/>
              <c:layout>
                <c:manualLayout>
                  <c:x val="-0.00277777777777778"/>
                  <c:y val="-0.03703703703703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"/>
                  <c:y val="-0.032407407407407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"/>
                  <c:y val="-0.01851851851851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0185067526416E-16"/>
                  <c:y val="-0.018518518518518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both"/>
            <c:errValType val="cust"/>
            <c:noEndCap val="0"/>
            <c:plus>
              <c:numRef>
                <c:f>Sheet1!$B$17:$F$17</c:f>
                <c:numCache>
                  <c:formatCode>General</c:formatCode>
                  <c:ptCount val="5"/>
                  <c:pt idx="0">
                    <c:v>0.877396604210917</c:v>
                  </c:pt>
                  <c:pt idx="1">
                    <c:v>5.194533299851272</c:v>
                  </c:pt>
                  <c:pt idx="2">
                    <c:v>2.812108507374702</c:v>
                  </c:pt>
                  <c:pt idx="3">
                    <c:v>2.089551025016947</c:v>
                  </c:pt>
                  <c:pt idx="4">
                    <c:v>1.350000722661556</c:v>
                  </c:pt>
                </c:numCache>
              </c:numRef>
            </c:plus>
            <c:minus>
              <c:numRef>
                <c:f>Sheet1!$B$17:$F$17</c:f>
                <c:numCache>
                  <c:formatCode>General</c:formatCode>
                  <c:ptCount val="5"/>
                  <c:pt idx="0">
                    <c:v>0.877396604210917</c:v>
                  </c:pt>
                  <c:pt idx="1">
                    <c:v>5.194533299851272</c:v>
                  </c:pt>
                  <c:pt idx="2">
                    <c:v>2.812108507374702</c:v>
                  </c:pt>
                  <c:pt idx="3">
                    <c:v>2.089551025016947</c:v>
                  </c:pt>
                  <c:pt idx="4">
                    <c:v>1.350000722661556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Sheet1!$B$6:$F$6</c:f>
              <c:strCache>
                <c:ptCount val="5"/>
                <c:pt idx="0">
                  <c:v>Cache disabled</c:v>
                </c:pt>
                <c:pt idx="1">
                  <c:v>25%</c:v>
                </c:pt>
                <c:pt idx="2">
                  <c:v>50%</c:v>
                </c:pt>
                <c:pt idx="3">
                  <c:v>75%</c:v>
                </c:pt>
                <c:pt idx="4">
                  <c:v>Fully cached</c:v>
                </c:pt>
              </c:strCache>
            </c:strRef>
          </c:cat>
          <c:val>
            <c:numRef>
              <c:f>Sheet1!$B$16:$F$16</c:f>
              <c:numCache>
                <c:formatCode>General</c:formatCode>
                <c:ptCount val="5"/>
                <c:pt idx="0">
                  <c:v>68.8414059883334</c:v>
                </c:pt>
                <c:pt idx="1">
                  <c:v>58.06137502977777</c:v>
                </c:pt>
                <c:pt idx="2">
                  <c:v>40.74074024355554</c:v>
                </c:pt>
                <c:pt idx="3">
                  <c:v>29.74707779133333</c:v>
                </c:pt>
                <c:pt idx="4">
                  <c:v>11.53043190211111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12856040"/>
        <c:axId val="2112861704"/>
      </c:barChart>
      <c:catAx>
        <c:axId val="2112856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% of working set in </a:t>
                </a:r>
                <a:r>
                  <a:rPr lang="en-US" dirty="0" smtClean="0"/>
                  <a:t>memory</a:t>
                </a:r>
                <a:endParaRPr lang="en-US" dirty="0"/>
              </a:p>
            </c:rich>
          </c:tx>
          <c:layout/>
          <c:overlay val="0"/>
        </c:title>
        <c:majorTickMark val="out"/>
        <c:minorTickMark val="none"/>
        <c:tickLblPos val="nextTo"/>
        <c:crossAx val="2112861704"/>
        <c:crosses val="autoZero"/>
        <c:auto val="1"/>
        <c:lblAlgn val="ctr"/>
        <c:lblOffset val="100"/>
        <c:noMultiLvlLbl val="0"/>
      </c:catAx>
      <c:valAx>
        <c:axId val="2112861704"/>
        <c:scaling>
          <c:orientation val="minMax"/>
          <c:max val="10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Iteration time (s)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12856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200">
          <a:latin typeface="Corbel"/>
          <a:cs typeface="Corbe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1949401295252"/>
          <c:y val="0.112759643916914"/>
          <c:w val="0.779589060243209"/>
          <c:h val="0.608545994065282"/>
        </c:manualLayout>
      </c:layout>
      <c:barChart>
        <c:barDir val="col"/>
        <c:grouping val="clustered"/>
        <c:varyColors val="0"/>
        <c:ser>
          <c:idx val="0"/>
          <c:order val="0"/>
          <c:tx>
            <c:v>No Failure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'[FaultToleranceResults.xlsx]Draft 4'!$C$7:$L$7</c:f>
              <c:numCache>
                <c:formatCode>General</c:formatCode>
                <c:ptCount val="10"/>
                <c:pt idx="0">
                  <c:v>117.439579048</c:v>
                </c:pt>
                <c:pt idx="1">
                  <c:v>57.127581676</c:v>
                </c:pt>
                <c:pt idx="2">
                  <c:v>57.258032865</c:v>
                </c:pt>
                <c:pt idx="3">
                  <c:v>56.453165963</c:v>
                </c:pt>
                <c:pt idx="4">
                  <c:v>56.758279739</c:v>
                </c:pt>
                <c:pt idx="5">
                  <c:v>57.206157216</c:v>
                </c:pt>
                <c:pt idx="6">
                  <c:v>57.747787603</c:v>
                </c:pt>
                <c:pt idx="7">
                  <c:v>56.671404909</c:v>
                </c:pt>
                <c:pt idx="8">
                  <c:v>58.142853842</c:v>
                </c:pt>
                <c:pt idx="9">
                  <c:v>57.95965245399999</c:v>
                </c:pt>
              </c:numCache>
            </c:numRef>
          </c:val>
        </c:ser>
        <c:ser>
          <c:idx val="1"/>
          <c:order val="1"/>
          <c:tx>
            <c:v>Failure in the 6th Iteration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'[FaultToleranceResults.xlsx]Draft 4'!$C$13:$L$13</c:f>
              <c:numCache>
                <c:formatCode>General</c:formatCode>
                <c:ptCount val="10"/>
                <c:pt idx="0">
                  <c:v>118.840123536</c:v>
                </c:pt>
                <c:pt idx="1">
                  <c:v>57.48251275</c:v>
                </c:pt>
                <c:pt idx="2">
                  <c:v>56.488576379</c:v>
                </c:pt>
                <c:pt idx="3">
                  <c:v>58.410185257</c:v>
                </c:pt>
                <c:pt idx="4">
                  <c:v>58.282009992</c:v>
                </c:pt>
                <c:pt idx="5">
                  <c:v>80.58479724599998</c:v>
                </c:pt>
                <c:pt idx="6">
                  <c:v>56.952982059</c:v>
                </c:pt>
                <c:pt idx="7">
                  <c:v>58.836493968</c:v>
                </c:pt>
                <c:pt idx="8">
                  <c:v>57.0317729</c:v>
                </c:pt>
                <c:pt idx="9">
                  <c:v>58.680599745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2045736"/>
        <c:axId val="2112040312"/>
      </c:barChart>
      <c:catAx>
        <c:axId val="2112045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Iteration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2112040312"/>
        <c:crosses val="autoZero"/>
        <c:auto val="1"/>
        <c:lblAlgn val="ctr"/>
        <c:lblOffset val="100"/>
        <c:noMultiLvlLbl val="0"/>
      </c:catAx>
      <c:valAx>
        <c:axId val="21120403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Iteratrion time (s)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112045736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96770255789032"/>
          <c:y val="0.040003271104465"/>
          <c:w val="0.45911312491264"/>
          <c:h val="0.165533594015034"/>
        </c:manualLayout>
      </c:layout>
      <c:overlay val="1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200">
          <a:latin typeface="Corbel"/>
          <a:cs typeface="Corbe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10DBB-FA3E-BA4C-AFAB-ED4147FA32B1}" type="datetimeFigureOut">
              <a:rPr lang="en-US" smtClean="0"/>
              <a:t>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FF5B2-048D-0344-B140-24CAAF7F0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1EAA98-0FDA-CD43-AE85-312F9266063F}" type="datetime1">
              <a:rPr lang="en-US"/>
              <a:pPr>
                <a:defRPr/>
              </a:pPr>
              <a:t>2/5/12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19AE34-0624-8F4B-9FB8-27D0EFDF7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979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DC69FE-82EB-ED4A-895C-6DF3FE534FB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Note that dataset is reused on each gradient computation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76D692-9537-2146-850C-795FF5B11730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Key idea: add</a:t>
            </a:r>
            <a:r>
              <a:rPr lang="en-US" baseline="0" dirty="0" smtClean="0"/>
              <a:t> “variables” to the “functions” in functional programming</a:t>
            </a:r>
            <a:endParaRPr lang="en-US" dirty="0" smtClean="0"/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E12695-0717-744A-A738-2CC9BB29FA2B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</a:t>
            </a:r>
            <a:r>
              <a:rPr lang="en-US" baseline="0" dirty="0" smtClean="0"/>
              <a:t> for a 29 GB dataset on 20 EC2 m1.xlarge machines (4 cores each)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Say</a:t>
            </a:r>
            <a:r>
              <a:rPr lang="en-US" baseline="0" dirty="0" smtClean="0"/>
              <a:t> it’s because these all do data-parallel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94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NOT a variant of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Hadoop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8931A2-CD2E-0F4D-8CC5-BC0B3844A363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NOT a modified version</a:t>
            </a:r>
            <a:r>
              <a:rPr lang="en-US" baseline="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of Hadoop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8931A2-CD2E-0F4D-8CC5-BC0B3844A363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D737DA-5696-A54F-AE95-BBE5C9416BB7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for K-means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39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Point out that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Scala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is a modern PL etc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Mention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DryadLINQ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(but we go beyond it with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RDDs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Point out that interactive use and iterative use go hand in hand because both require small tasks and dataset reuse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76D26-788B-F748-9D02-EE23F8DB6C14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Acyclic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E4AB8-F1BD-8148-95DE-D13CEE04B1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3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applies to Dryad,</a:t>
            </a:r>
            <a:r>
              <a:rPr lang="en-US" baseline="0" dirty="0" smtClean="0"/>
              <a:t> SQL,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Benefits: easy to do fault tolerance and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E4AB8-F1BD-8148-95DE-D13CEE04B1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34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RDDs = first-class</a:t>
            </a:r>
            <a:r>
              <a:rPr lang="en-US" baseline="0" dirty="0" smtClean="0"/>
              <a:t> way to manipulate and persist intermediate 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80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59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You write a single program </a:t>
            </a:r>
            <a:r>
              <a:rPr lang="en-US" smtClean="0">
                <a:ea typeface="ＭＳ Ｐゴシック" charset="-128"/>
                <a:cs typeface="ＭＳ Ｐゴシック" charset="-128"/>
                <a:sym typeface="Wingdings" charset="2"/>
              </a:rPr>
              <a:t> similar to DryadLINQ</a:t>
            </a:r>
            <a:endParaRPr lang="en-US" smtClean="0">
              <a:ea typeface="ＭＳ Ｐゴシック" charset="-128"/>
              <a:cs typeface="ＭＳ Ｐゴシック" charset="-128"/>
            </a:endParaRP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Distributed data sets with parallel operations on them are pretty standard; the new thing is that they can be reused across ops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Variables in the driver program can be used in parallel ops; accumulators useful for sending information back, cached vars are an optimization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Mention cached vars useful for some workloads that won’t be shown here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Mention it’s all designed to be easy to distribute in a fault-tolerant fashion</a:t>
            </a:r>
          </a:p>
          <a:p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D737DA-5696-A54F-AE95-BBE5C9416BB7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Key idea: add</a:t>
            </a:r>
            <a:r>
              <a:rPr lang="en-US" baseline="0" dirty="0" smtClean="0"/>
              <a:t> “variables” to the “functions” in functional programming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19AE34-0624-8F4B-9FB8-27D0EFDF760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-1588"/>
            <a:ext cx="9339263" cy="12192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5400" dist="23000" dir="5400000" rotWithShape="0">
              <a:srgbClr val="000000">
                <a:alpha val="17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369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9F4B6-8681-E04D-9255-0297A3D32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3C13E-E4C7-D24A-8B56-ECE664E03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2440E-5BFE-874C-9227-F4E328843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463FC-7912-AC48-B1D7-F0AD74BF4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066800"/>
          </a:xfrm>
        </p:spPr>
        <p:txBody>
          <a:bodyPr anchor="t"/>
          <a:lstStyle>
            <a:lvl1pPr>
              <a:defRPr sz="9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17775"/>
            <a:ext cx="6400800" cy="682625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38D69-7854-5743-8814-6FD6FB500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805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1F212-E36A-6C44-B33E-311474828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3AE0-77FC-6A46-AAD7-7484B6419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E49AE-0C71-C547-B6A5-EC281CCEE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C58E1-AD50-B54D-AB38-8CD397ACE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838200"/>
          </a:xfrm>
        </p:spPr>
        <p:txBody>
          <a:bodyPr/>
          <a:lstStyle>
            <a:lvl1pPr>
              <a:defRPr sz="5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4161-BD14-6B44-8A5D-DA5F390B3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83E74-89E2-C64C-9005-6CEB91907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51038"/>
            <a:ext cx="8229600" cy="422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rbel" charset="0"/>
              </a:defRPr>
            </a:lvl1pPr>
          </a:lstStyle>
          <a:p>
            <a:pPr>
              <a:defRPr/>
            </a:pPr>
            <a:fld id="{6EC0E81C-C778-DC40-90D0-8BC73B38043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6000" b="1">
          <a:solidFill>
            <a:schemeClr val="tx1"/>
          </a:solidFill>
          <a:latin typeface="Corbe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0" indent="0" algn="l" defTabSz="457200" rtl="0" eaLnBrk="0" fontAlgn="base" hangingPunct="0">
        <a:spcBef>
          <a:spcPts val="2000"/>
        </a:spcBef>
        <a:spcAft>
          <a:spcPct val="0"/>
        </a:spcAft>
        <a:buNone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457200" indent="-228600" algn="l" defTabSz="457200" rtl="0" eaLnBrk="0" fontAlgn="base" hangingPunct="0">
        <a:spcBef>
          <a:spcPct val="0"/>
        </a:spcBef>
        <a:spcAft>
          <a:spcPct val="0"/>
        </a:spcAft>
        <a:buSzPct val="100000"/>
        <a:buFont typeface="Lucida Grande" charset="0"/>
        <a:buChar char="»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77724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www.spark-project.org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30"/>
          <p:cNvSpPr>
            <a:spLocks noChangeArrowheads="1"/>
          </p:cNvSpPr>
          <p:nvPr/>
        </p:nvSpPr>
        <p:spPr bwMode="auto">
          <a:xfrm>
            <a:off x="536864" y="3810000"/>
            <a:ext cx="8498279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Matei 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Zaharia, </a:t>
            </a:r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Mosharaf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Chowdhury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, </a:t>
            </a:r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Tathagata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 Das,</a:t>
            </a:r>
          </a:p>
          <a:p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Ankur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 Dave, Justin Ma, Murphy McCauley, Michael Franklin,</a:t>
            </a:r>
          </a:p>
          <a:p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Scott </a:t>
            </a:r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Shenker</a:t>
            </a:r>
            <a:r>
              <a:rPr lang="en-US" dirty="0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, Ion </a:t>
            </a:r>
            <a:r>
              <a:rPr lang="en-US" dirty="0" err="1" smtClean="0">
                <a:solidFill>
                  <a:srgbClr val="404040"/>
                </a:solidFill>
                <a:latin typeface="Corbel" charset="0"/>
                <a:ea typeface="Corbel" charset="0"/>
                <a:cs typeface="Corbel" charset="0"/>
              </a:rPr>
              <a:t>Stoica</a:t>
            </a:r>
            <a:endParaRPr lang="en-US" dirty="0" smtClean="0">
              <a:solidFill>
                <a:srgbClr val="404040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10" name="Title 3"/>
          <p:cNvSpPr>
            <a:spLocks noGrp="1"/>
          </p:cNvSpPr>
          <p:nvPr>
            <p:ph type="ctrTitle"/>
          </p:nvPr>
        </p:nvSpPr>
        <p:spPr>
          <a:xfrm>
            <a:off x="533400" y="749042"/>
            <a:ext cx="7772400" cy="1066800"/>
          </a:xfrm>
        </p:spPr>
        <p:txBody>
          <a:bodyPr/>
          <a:lstStyle/>
          <a:p>
            <a:r>
              <a:rPr lang="en-US" sz="10000" dirty="0" smtClean="0">
                <a:ea typeface="ＭＳ Ｐゴシック" charset="-128"/>
                <a:cs typeface="ＭＳ Ｐゴシック" charset="-128"/>
              </a:rPr>
              <a:t>Spark</a:t>
            </a:r>
          </a:p>
        </p:txBody>
      </p:sp>
      <p:sp>
        <p:nvSpPr>
          <p:cNvPr id="11" name="Subtitle 8"/>
          <p:cNvSpPr>
            <a:spLocks noGrp="1"/>
          </p:cNvSpPr>
          <p:nvPr>
            <p:ph type="subTitle" idx="1"/>
          </p:nvPr>
        </p:nvSpPr>
        <p:spPr>
          <a:xfrm>
            <a:off x="536865" y="2425442"/>
            <a:ext cx="8191500" cy="682625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sz="3600" dirty="0" smtClean="0">
                <a:solidFill>
                  <a:srgbClr val="3366FF"/>
                </a:solidFill>
                <a:ea typeface="Corbel" charset="0"/>
                <a:cs typeface="Corbel" charset="0"/>
              </a:rPr>
              <a:t>Fast, Interactive, Language-Integrated Cluster Computing</a:t>
            </a: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5056986" y="5169647"/>
            <a:ext cx="3896702" cy="1307353"/>
            <a:chOff x="5105400" y="5181601"/>
            <a:chExt cx="3848288" cy="1291110"/>
          </a:xfrm>
        </p:grpSpPr>
        <p:pic>
          <p:nvPicPr>
            <p:cNvPr id="7" name="Picture 6" descr="amplab_hir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5400" y="5181601"/>
              <a:ext cx="3848288" cy="129111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704922" y="6132997"/>
              <a:ext cx="12747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2A736"/>
                  </a:solidFill>
                  <a:latin typeface="Corbel"/>
                  <a:cs typeface="Corbel"/>
                </a:rPr>
                <a:t>UC BERKELEY</a:t>
              </a:r>
              <a:endParaRPr lang="en-US" sz="1400" dirty="0">
                <a:solidFill>
                  <a:srgbClr val="F2A736"/>
                </a:solidFill>
                <a:latin typeface="Corbel"/>
                <a:cs typeface="Corbel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21924" y="5791200"/>
            <a:ext cx="3589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Corbel"/>
                <a:cs typeface="Corbel"/>
              </a:rPr>
              <a:t>www.spark-project.org</a:t>
            </a:r>
            <a:r>
              <a:rPr lang="en-US" sz="2800" dirty="0" smtClean="0">
                <a:latin typeface="Corbel"/>
                <a:cs typeface="Corbel"/>
              </a:rPr>
              <a:t> </a:t>
            </a:r>
            <a:endParaRPr lang="en-US" sz="2800" dirty="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RDD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9490"/>
            <a:ext cx="8305800" cy="4167910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RDDs maintain </a:t>
            </a:r>
            <a:r>
              <a:rPr lang="en-US" i="1" dirty="0" smtClean="0">
                <a:ea typeface="ＭＳ Ｐゴシック" charset="-128"/>
                <a:cs typeface="ＭＳ Ｐゴシック" charset="-128"/>
              </a:rPr>
              <a:t>lineage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information that can be used to reconstruct lost partitions</a:t>
            </a:r>
          </a:p>
          <a:p>
            <a:pPr marL="0" indent="0">
              <a:spcBef>
                <a:spcPts val="1800"/>
              </a:spcBef>
              <a:buFontTx/>
              <a:buNone/>
              <a:defRPr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Ex:</a:t>
            </a:r>
          </a:p>
          <a:p>
            <a:pPr marL="0" indent="0">
              <a:spcBef>
                <a:spcPts val="1400"/>
              </a:spcBef>
              <a:buFontTx/>
              <a:buNone/>
              <a:defRPr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marL="0" indent="0">
              <a:spcBef>
                <a:spcPts val="1400"/>
              </a:spcBef>
              <a:buFontTx/>
              <a:buNone/>
              <a:defRPr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5958" y="3053200"/>
            <a:ext cx="774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Lucida Console"/>
                <a:cs typeface="Lucida Console"/>
              </a:rPr>
              <a:t>messages = </a:t>
            </a:r>
            <a:r>
              <a:rPr lang="en-US" sz="1800" dirty="0" err="1" smtClean="0">
                <a:latin typeface="Lucida Console"/>
                <a:cs typeface="Lucida Console"/>
              </a:rPr>
              <a:t>textFile</a:t>
            </a:r>
            <a:r>
              <a:rPr lang="en-US" sz="1800" dirty="0" smtClean="0">
                <a:latin typeface="Lucida Console"/>
                <a:cs typeface="Lucida Console"/>
              </a:rPr>
              <a:t>(...).</a:t>
            </a:r>
            <a:r>
              <a:rPr lang="en-US" sz="1800" dirty="0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1800" dirty="0" smtClean="0">
                <a:latin typeface="Lucida Console"/>
                <a:cs typeface="Lucida Console"/>
              </a:rPr>
              <a:t>(</a:t>
            </a:r>
            <a:r>
              <a:rPr lang="en-US" sz="1800" dirty="0" smtClean="0">
                <a:solidFill>
                  <a:srgbClr val="FF0080"/>
                </a:solidFill>
                <a:latin typeface="Lucida Console"/>
                <a:cs typeface="Lucida Console"/>
              </a:rPr>
              <a:t>_.</a:t>
            </a:r>
            <a:r>
              <a:rPr lang="en-US" sz="1800" dirty="0" err="1" smtClean="0">
                <a:solidFill>
                  <a:srgbClr val="FF0080"/>
                </a:solidFill>
                <a:latin typeface="Lucida Console"/>
                <a:cs typeface="Lucida Console"/>
              </a:rPr>
              <a:t>startsWith</a:t>
            </a:r>
            <a:r>
              <a:rPr lang="en-US" sz="1800" dirty="0" smtClean="0">
                <a:solidFill>
                  <a:srgbClr val="FF0080"/>
                </a:solidFill>
                <a:latin typeface="Lucida Console"/>
                <a:cs typeface="Lucida Console"/>
              </a:rPr>
              <a:t>(“ERROR”)</a:t>
            </a:r>
            <a:r>
              <a:rPr lang="en-US" sz="1800" dirty="0" smtClean="0">
                <a:latin typeface="Lucida Console"/>
                <a:cs typeface="Lucida Console"/>
              </a:rPr>
              <a:t>)</a:t>
            </a:r>
          </a:p>
          <a:p>
            <a:r>
              <a:rPr lang="en-US" sz="1800" dirty="0" smtClean="0">
                <a:latin typeface="Lucida Console"/>
                <a:cs typeface="Lucida Console"/>
              </a:rPr>
              <a:t>                        .</a:t>
            </a:r>
            <a:r>
              <a:rPr lang="en-US" sz="1800" dirty="0" smtClean="0">
                <a:solidFill>
                  <a:srgbClr val="3366FF"/>
                </a:solidFill>
                <a:latin typeface="Lucida Console"/>
                <a:cs typeface="Lucida Console"/>
              </a:rPr>
              <a:t>map</a:t>
            </a:r>
            <a:r>
              <a:rPr lang="en-US" sz="1800" dirty="0" smtClean="0">
                <a:latin typeface="Lucida Console"/>
                <a:cs typeface="Lucida Console"/>
              </a:rPr>
              <a:t>(</a:t>
            </a:r>
            <a:r>
              <a:rPr lang="en-US" sz="1800" dirty="0" smtClean="0">
                <a:solidFill>
                  <a:srgbClr val="FF0080"/>
                </a:solidFill>
                <a:latin typeface="Lucida Console"/>
                <a:cs typeface="Lucida Console"/>
              </a:rPr>
              <a:t>_.split(‘\t’)(2)</a:t>
            </a:r>
            <a:r>
              <a:rPr lang="en-US" sz="1800" dirty="0" smtClean="0">
                <a:latin typeface="Lucida Console"/>
                <a:cs typeface="Lucida Console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43738" y="4704955"/>
            <a:ext cx="1679868" cy="622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100" dirty="0" smtClean="0"/>
              <a:t>HDFS File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64636" y="4704955"/>
            <a:ext cx="1679868" cy="622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100" dirty="0" smtClean="0"/>
              <a:t>Filtered RDD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85533" y="4704955"/>
            <a:ext cx="1679868" cy="622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2100" dirty="0" smtClean="0"/>
              <a:t>Mapped RDD</a:t>
            </a:r>
          </a:p>
        </p:txBody>
      </p:sp>
      <p:cxnSp>
        <p:nvCxnSpPr>
          <p:cNvPr id="21" name="Straight Arrow Connector 20"/>
          <p:cNvCxnSpPr>
            <a:stCxn id="10" idx="3"/>
            <a:endCxn id="11" idx="1"/>
          </p:cNvCxnSpPr>
          <p:nvPr/>
        </p:nvCxnSpPr>
        <p:spPr>
          <a:xfrm>
            <a:off x="2523606" y="5016111"/>
            <a:ext cx="114103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  <a:endCxn id="12" idx="1"/>
          </p:cNvCxnSpPr>
          <p:nvPr/>
        </p:nvCxnSpPr>
        <p:spPr>
          <a:xfrm>
            <a:off x="5344504" y="5016111"/>
            <a:ext cx="114102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3521093" y="3866146"/>
            <a:ext cx="2063402" cy="638246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87975" y="5127845"/>
            <a:ext cx="248222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i="1" dirty="0" smtClean="0">
                <a:latin typeface="Corbel"/>
                <a:cs typeface="Corbel"/>
              </a:rPr>
              <a:t>filter</a:t>
            </a:r>
            <a:r>
              <a:rPr lang="en-US" sz="2000" dirty="0" smtClean="0">
                <a:latin typeface="Corbel"/>
                <a:cs typeface="Corbel"/>
              </a:rPr>
              <a:t/>
            </a:r>
            <a:br>
              <a:rPr lang="en-US" sz="2000" dirty="0" smtClean="0">
                <a:latin typeface="Corbel"/>
                <a:cs typeface="Corbel"/>
              </a:rPr>
            </a:br>
            <a:r>
              <a:rPr lang="en-US" sz="2000" dirty="0" smtClean="0">
                <a:latin typeface="Corbel"/>
                <a:cs typeface="Corbel"/>
              </a:rPr>
              <a:t>(</a:t>
            </a:r>
            <a:r>
              <a:rPr lang="en-US" sz="2000" dirty="0" err="1" smtClean="0">
                <a:latin typeface="Corbel"/>
                <a:cs typeface="Corbel"/>
              </a:rPr>
              <a:t>func</a:t>
            </a:r>
            <a:r>
              <a:rPr lang="en-US" sz="2000" dirty="0" smtClean="0">
                <a:latin typeface="Corbel"/>
                <a:cs typeface="Corbel"/>
              </a:rPr>
              <a:t> = _.contains(...))</a:t>
            </a:r>
            <a:endParaRPr lang="en-US" sz="2000" dirty="0">
              <a:latin typeface="Corbel"/>
              <a:cs typeface="Corbe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24681" y="5127845"/>
            <a:ext cx="203250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i="1" dirty="0" smtClean="0">
                <a:latin typeface="Corbel"/>
                <a:cs typeface="Corbel"/>
              </a:rPr>
              <a:t>map</a:t>
            </a:r>
            <a:r>
              <a:rPr lang="en-US" sz="2000" dirty="0" smtClean="0">
                <a:latin typeface="Corbel"/>
                <a:cs typeface="Corbel"/>
              </a:rPr>
              <a:t/>
            </a:r>
            <a:br>
              <a:rPr lang="en-US" sz="2000" dirty="0" smtClean="0">
                <a:latin typeface="Corbel"/>
                <a:cs typeface="Corbel"/>
              </a:rPr>
            </a:br>
            <a:r>
              <a:rPr lang="en-US" sz="2000" dirty="0" smtClean="0">
                <a:latin typeface="Corbel"/>
                <a:cs typeface="Corbel"/>
              </a:rPr>
              <a:t>(</a:t>
            </a:r>
            <a:r>
              <a:rPr lang="en-US" sz="2000" dirty="0" err="1" smtClean="0">
                <a:latin typeface="Corbel"/>
                <a:cs typeface="Corbel"/>
              </a:rPr>
              <a:t>func</a:t>
            </a:r>
            <a:r>
              <a:rPr lang="en-US" sz="2000" dirty="0" smtClean="0">
                <a:latin typeface="Corbel"/>
                <a:cs typeface="Corbel"/>
              </a:rPr>
              <a:t> = _.split(...))</a:t>
            </a:r>
            <a:endParaRPr lang="en-US" sz="20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07311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>
                <a:ea typeface="ＭＳ Ｐゴシック" charset="-128"/>
                <a:cs typeface="ＭＳ Ｐゴシック" charset="-128"/>
              </a:rPr>
              <a:t>Example: Logistic Regression</a:t>
            </a:r>
          </a:p>
        </p:txBody>
      </p:sp>
      <p:sp>
        <p:nvSpPr>
          <p:cNvPr id="24579" name="Content Placeholder 4"/>
          <p:cNvSpPr>
            <a:spLocks noGrp="1"/>
          </p:cNvSpPr>
          <p:nvPr>
            <p:ph idx="1"/>
          </p:nvPr>
        </p:nvSpPr>
        <p:spPr>
          <a:xfrm>
            <a:off x="457200" y="1951038"/>
            <a:ext cx="8229600" cy="944562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Goal: find best line separating two sets of points</a:t>
            </a:r>
          </a:p>
        </p:txBody>
      </p:sp>
      <p:sp>
        <p:nvSpPr>
          <p:cNvPr id="24580" name="TextBox 6"/>
          <p:cNvSpPr txBox="1">
            <a:spLocks noChangeArrowheads="1"/>
          </p:cNvSpPr>
          <p:nvPr/>
        </p:nvSpPr>
        <p:spPr bwMode="auto">
          <a:xfrm rot="21003">
            <a:off x="4631452" y="3712963"/>
            <a:ext cx="409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1" name="TextBox 7"/>
          <p:cNvSpPr txBox="1">
            <a:spLocks noChangeArrowheads="1"/>
          </p:cNvSpPr>
          <p:nvPr/>
        </p:nvSpPr>
        <p:spPr bwMode="auto">
          <a:xfrm rot="21003">
            <a:off x="3611071" y="4946570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82" name="TextBox 8"/>
          <p:cNvSpPr txBox="1">
            <a:spLocks noChangeArrowheads="1"/>
          </p:cNvSpPr>
          <p:nvPr/>
        </p:nvSpPr>
        <p:spPr bwMode="auto">
          <a:xfrm rot="21003">
            <a:off x="4524196" y="4118715"/>
            <a:ext cx="409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3" name="TextBox 9"/>
          <p:cNvSpPr txBox="1">
            <a:spLocks noChangeArrowheads="1"/>
          </p:cNvSpPr>
          <p:nvPr/>
        </p:nvSpPr>
        <p:spPr bwMode="auto">
          <a:xfrm rot="21003">
            <a:off x="5392507" y="3870015"/>
            <a:ext cx="409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4" name="TextBox 10"/>
          <p:cNvSpPr txBox="1">
            <a:spLocks noChangeArrowheads="1"/>
          </p:cNvSpPr>
          <p:nvPr/>
        </p:nvSpPr>
        <p:spPr bwMode="auto">
          <a:xfrm rot="21003">
            <a:off x="4981416" y="4116745"/>
            <a:ext cx="4095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5" name="TextBox 11"/>
          <p:cNvSpPr txBox="1">
            <a:spLocks noChangeArrowheads="1"/>
          </p:cNvSpPr>
          <p:nvPr/>
        </p:nvSpPr>
        <p:spPr bwMode="auto">
          <a:xfrm rot="21003">
            <a:off x="4909408" y="3430492"/>
            <a:ext cx="4095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6" name="TextBox 12"/>
          <p:cNvSpPr txBox="1">
            <a:spLocks noChangeArrowheads="1"/>
          </p:cNvSpPr>
          <p:nvPr/>
        </p:nvSpPr>
        <p:spPr bwMode="auto">
          <a:xfrm rot="21003">
            <a:off x="5360207" y="4479429"/>
            <a:ext cx="409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7" name="TextBox 13"/>
          <p:cNvSpPr txBox="1">
            <a:spLocks noChangeArrowheads="1"/>
          </p:cNvSpPr>
          <p:nvPr/>
        </p:nvSpPr>
        <p:spPr bwMode="auto">
          <a:xfrm rot="21003">
            <a:off x="4222689" y="3578699"/>
            <a:ext cx="4095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8" name="TextBox 14"/>
          <p:cNvSpPr txBox="1">
            <a:spLocks noChangeArrowheads="1"/>
          </p:cNvSpPr>
          <p:nvPr/>
        </p:nvSpPr>
        <p:spPr bwMode="auto">
          <a:xfrm rot="21003">
            <a:off x="4558386" y="3199744"/>
            <a:ext cx="4095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89" name="TextBox 15"/>
          <p:cNvSpPr txBox="1">
            <a:spLocks noChangeArrowheads="1"/>
          </p:cNvSpPr>
          <p:nvPr/>
        </p:nvSpPr>
        <p:spPr bwMode="auto">
          <a:xfrm rot="21003">
            <a:off x="5265127" y="3412028"/>
            <a:ext cx="409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24590" name="TextBox 16"/>
          <p:cNvSpPr txBox="1">
            <a:spLocks noChangeArrowheads="1"/>
          </p:cNvSpPr>
          <p:nvPr/>
        </p:nvSpPr>
        <p:spPr bwMode="auto">
          <a:xfrm rot="21003">
            <a:off x="3356225" y="4538915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1" name="TextBox 17"/>
          <p:cNvSpPr txBox="1">
            <a:spLocks noChangeArrowheads="1"/>
          </p:cNvSpPr>
          <p:nvPr/>
        </p:nvSpPr>
        <p:spPr bwMode="auto">
          <a:xfrm rot="21003">
            <a:off x="3918785" y="4470604"/>
            <a:ext cx="4032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2" name="TextBox 18"/>
          <p:cNvSpPr txBox="1">
            <a:spLocks noChangeArrowheads="1"/>
          </p:cNvSpPr>
          <p:nvPr/>
        </p:nvSpPr>
        <p:spPr bwMode="auto">
          <a:xfrm rot="21003">
            <a:off x="3691925" y="4185049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3" name="TextBox 19"/>
          <p:cNvSpPr txBox="1">
            <a:spLocks noChangeArrowheads="1"/>
          </p:cNvSpPr>
          <p:nvPr/>
        </p:nvSpPr>
        <p:spPr bwMode="auto">
          <a:xfrm rot="21003">
            <a:off x="3076411" y="5151269"/>
            <a:ext cx="4032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4" name="TextBox 20"/>
          <p:cNvSpPr txBox="1">
            <a:spLocks noChangeArrowheads="1"/>
          </p:cNvSpPr>
          <p:nvPr/>
        </p:nvSpPr>
        <p:spPr bwMode="auto">
          <a:xfrm rot="21003">
            <a:off x="3159466" y="4029392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5" name="TextBox 21"/>
          <p:cNvSpPr txBox="1">
            <a:spLocks noChangeArrowheads="1"/>
          </p:cNvSpPr>
          <p:nvPr/>
        </p:nvSpPr>
        <p:spPr bwMode="auto">
          <a:xfrm rot="21003">
            <a:off x="4145518" y="4776794"/>
            <a:ext cx="4032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6" name="TextBox 23"/>
          <p:cNvSpPr txBox="1">
            <a:spLocks noChangeArrowheads="1"/>
          </p:cNvSpPr>
          <p:nvPr/>
        </p:nvSpPr>
        <p:spPr bwMode="auto">
          <a:xfrm rot="21003">
            <a:off x="3707167" y="5328163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sp>
        <p:nvSpPr>
          <p:cNvPr id="24597" name="TextBox 26"/>
          <p:cNvSpPr txBox="1">
            <a:spLocks noChangeArrowheads="1"/>
          </p:cNvSpPr>
          <p:nvPr/>
        </p:nvSpPr>
        <p:spPr bwMode="auto">
          <a:xfrm rot="21003">
            <a:off x="4219728" y="5102690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16221003" flipH="1">
            <a:off x="2840916" y="3455897"/>
            <a:ext cx="3243262" cy="23114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599" name="TextBox 32"/>
          <p:cNvSpPr txBox="1">
            <a:spLocks noChangeArrowheads="1"/>
          </p:cNvSpPr>
          <p:nvPr/>
        </p:nvSpPr>
        <p:spPr bwMode="auto">
          <a:xfrm rot="21003">
            <a:off x="4826226" y="4573005"/>
            <a:ext cx="4095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ea typeface="Arial" charset="0"/>
                <a:cs typeface="Arial" charset="0"/>
              </a:rPr>
              <a:t>+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469755" y="5564533"/>
            <a:ext cx="979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orbel" charset="0"/>
                <a:ea typeface="Corbel" charset="0"/>
                <a:cs typeface="Corbel" charset="0"/>
              </a:rPr>
              <a:t>target</a:t>
            </a:r>
          </a:p>
        </p:txBody>
      </p:sp>
      <p:sp>
        <p:nvSpPr>
          <p:cNvPr id="24601" name="TextBox 43"/>
          <p:cNvSpPr txBox="1">
            <a:spLocks noChangeArrowheads="1"/>
          </p:cNvSpPr>
          <p:nvPr/>
        </p:nvSpPr>
        <p:spPr bwMode="auto">
          <a:xfrm rot="21003">
            <a:off x="2927146" y="4637585"/>
            <a:ext cx="4032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ea typeface="Arial" charset="0"/>
                <a:cs typeface="Arial" charset="0"/>
              </a:rPr>
              <a:t>–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21003" flipV="1">
            <a:off x="2570039" y="3426450"/>
            <a:ext cx="3759200" cy="24384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21003" flipV="1">
            <a:off x="2239815" y="3967632"/>
            <a:ext cx="4368800" cy="1363662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21003" flipV="1">
            <a:off x="2151003" y="4493017"/>
            <a:ext cx="4521200" cy="284163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21003">
            <a:off x="2290716" y="4010689"/>
            <a:ext cx="4330700" cy="1244600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258871" y="2926154"/>
            <a:ext cx="24717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Corbel" charset="0"/>
                <a:ea typeface="Corbel" charset="0"/>
                <a:cs typeface="Corbel" charset="0"/>
              </a:rPr>
              <a:t>random initial line</a:t>
            </a:r>
          </a:p>
        </p:txBody>
      </p:sp>
      <p:grpSp>
        <p:nvGrpSpPr>
          <p:cNvPr id="2" name="Group 126"/>
          <p:cNvGrpSpPr/>
          <p:nvPr/>
        </p:nvGrpSpPr>
        <p:grpSpPr>
          <a:xfrm>
            <a:off x="3241449" y="3429776"/>
            <a:ext cx="2309983" cy="2280738"/>
            <a:chOff x="3241449" y="3429776"/>
            <a:chExt cx="2309983" cy="2280738"/>
          </a:xfrm>
        </p:grpSpPr>
        <p:cxnSp>
          <p:nvCxnSpPr>
            <p:cNvPr id="109" name="Straight Connector 108"/>
            <p:cNvCxnSpPr/>
            <p:nvPr/>
          </p:nvCxnSpPr>
          <p:spPr>
            <a:xfrm rot="3444250" flipH="1" flipV="1">
              <a:off x="3682592" y="5197449"/>
              <a:ext cx="160354" cy="1588"/>
            </a:xfrm>
            <a:prstGeom prst="line">
              <a:avLst/>
            </a:prstGeom>
            <a:ln w="2540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125"/>
            <p:cNvGrpSpPr/>
            <p:nvPr/>
          </p:nvGrpSpPr>
          <p:grpSpPr>
            <a:xfrm>
              <a:off x="3241449" y="3429776"/>
              <a:ext cx="2309983" cy="2280738"/>
              <a:chOff x="3241449" y="3429776"/>
              <a:chExt cx="2309983" cy="2280738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rot="3444250">
                <a:off x="5033149" y="3903762"/>
                <a:ext cx="403624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3444250">
                <a:off x="4774550" y="4151154"/>
                <a:ext cx="313625" cy="1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3444250">
                <a:off x="4587284" y="3816335"/>
                <a:ext cx="779209" cy="6091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3444250">
                <a:off x="5468598" y="3812828"/>
                <a:ext cx="164046" cy="1622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3444250">
                <a:off x="4274614" y="4142492"/>
                <a:ext cx="662144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3444250" flipH="1" flipV="1">
                <a:off x="5434881" y="4064161"/>
                <a:ext cx="174407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3444250" flipH="1" flipV="1">
                <a:off x="5036308" y="4319960"/>
                <a:ext cx="174408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3444250" flipH="1" flipV="1">
                <a:off x="5036606" y="4457271"/>
                <a:ext cx="626068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3444250" flipH="1" flipV="1">
                <a:off x="4648864" y="4664001"/>
                <a:ext cx="472125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3444250">
                <a:off x="3178650" y="4706181"/>
                <a:ext cx="801267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rot="3444250">
                <a:off x="3795896" y="4689539"/>
                <a:ext cx="380630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3444250">
                <a:off x="3029508" y="5155714"/>
                <a:ext cx="425470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3444250" flipH="1" flipV="1">
                <a:off x="4098885" y="4959058"/>
                <a:ext cx="305469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rot="3444250">
                <a:off x="3465462" y="5414390"/>
                <a:ext cx="590659" cy="1589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 rot="3444250" flipH="1" flipV="1">
                <a:off x="3934289" y="5152621"/>
                <a:ext cx="615413" cy="1589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rot="3444250" flipH="1" flipV="1">
                <a:off x="3227408" y="5442376"/>
                <a:ext cx="75618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3444250" flipH="1" flipV="1">
                <a:off x="4076523" y="4819985"/>
                <a:ext cx="75618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rot="3444250" flipH="1" flipV="1">
                <a:off x="3477749" y="4975497"/>
                <a:ext cx="305469" cy="1588"/>
              </a:xfrm>
              <a:prstGeom prst="line">
                <a:avLst/>
              </a:prstGeom>
              <a:ln w="25400" cap="flat" cmpd="sng" algn="ctr">
                <a:solidFill>
                  <a:srgbClr val="000000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9" name="Straight Connector 128"/>
          <p:cNvCxnSpPr/>
          <p:nvPr/>
        </p:nvCxnSpPr>
        <p:spPr>
          <a:xfrm>
            <a:off x="2641600" y="3335867"/>
            <a:ext cx="3649133" cy="2556933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76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65" grpId="0"/>
      <p:bldP spid="6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>
                <a:ea typeface="ＭＳ Ｐゴシック" charset="-128"/>
                <a:cs typeface="ＭＳ Ｐゴシック" charset="-128"/>
              </a:rPr>
              <a:t>Example: Logistic Regression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229600" cy="4221162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val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data =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spark.textFile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(...).</a:t>
            </a:r>
            <a:r>
              <a:rPr lang="en-US" sz="1900" dirty="0" err="1" smtClean="0">
                <a:solidFill>
                  <a:srgbClr val="3366FF"/>
                </a:solidFill>
                <a:latin typeface="Lucida Console"/>
                <a:ea typeface="Consolas" charset="0"/>
                <a:cs typeface="Lucida Console"/>
              </a:rPr>
              <a:t>map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(</a:t>
            </a:r>
            <a:r>
              <a:rPr lang="en-US" sz="1900" dirty="0" err="1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readPoint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).</a:t>
            </a:r>
            <a:r>
              <a:rPr lang="en-US" sz="1900" dirty="0" err="1" smtClean="0">
                <a:solidFill>
                  <a:srgbClr val="3366FF"/>
                </a:solidFill>
                <a:latin typeface="Lucida Console"/>
                <a:ea typeface="Consolas" charset="0"/>
                <a:cs typeface="Lucida Console"/>
              </a:rPr>
              <a:t>cache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()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900" dirty="0" smtClean="0">
              <a:latin typeface="Lucida Console"/>
              <a:ea typeface="Consolas" charset="0"/>
              <a:cs typeface="Lucida Console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var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w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=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Vector.random(D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900" dirty="0" smtClean="0">
              <a:latin typeface="Lucida Console"/>
              <a:ea typeface="Consolas" charset="0"/>
              <a:cs typeface="Lucida Console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for (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i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&lt;- 1 to ITERATIONS)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val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gradient =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data.</a:t>
            </a:r>
            <a:r>
              <a:rPr lang="en-US" sz="1900" dirty="0" err="1" smtClean="0">
                <a:solidFill>
                  <a:srgbClr val="3366FF"/>
                </a:solidFill>
                <a:latin typeface="Lucida Console"/>
                <a:ea typeface="Consolas" charset="0"/>
                <a:cs typeface="Lucida Console"/>
              </a:rPr>
              <a:t>map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(</a:t>
            </a: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p =&gt;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    (1 / (1 + </a:t>
            </a:r>
            <a:r>
              <a:rPr lang="en-US" sz="1900" dirty="0" err="1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exp</a:t>
            </a: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(-p.y*(w dot </a:t>
            </a:r>
            <a:r>
              <a:rPr lang="en-US" sz="1900" dirty="0" err="1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p.x</a:t>
            </a: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))) - 1) * </a:t>
            </a:r>
            <a:r>
              <a:rPr lang="en-US" sz="1900" dirty="0" err="1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p.y</a:t>
            </a: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 * </a:t>
            </a:r>
            <a:r>
              <a:rPr lang="en-US" sz="1900" dirty="0" err="1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p.x</a:t>
            </a:r>
            <a:endParaRPr lang="en-US" sz="1900" dirty="0" smtClean="0">
              <a:solidFill>
                <a:srgbClr val="FF0080"/>
              </a:solidFill>
              <a:latin typeface="Lucida Console"/>
              <a:ea typeface="Consolas" charset="0"/>
              <a:cs typeface="Lucida Console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  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).</a:t>
            </a:r>
            <a:r>
              <a:rPr lang="en-US" sz="1900" dirty="0" smtClean="0">
                <a:solidFill>
                  <a:srgbClr val="3366FF"/>
                </a:solidFill>
                <a:latin typeface="Lucida Console"/>
                <a:ea typeface="Consolas" charset="0"/>
                <a:cs typeface="Lucida Console"/>
              </a:rPr>
              <a:t>reduce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(</a:t>
            </a:r>
            <a:r>
              <a:rPr lang="en-US" sz="1900" dirty="0" smtClean="0">
                <a:solidFill>
                  <a:srgbClr val="FF0080"/>
                </a:solidFill>
                <a:latin typeface="Lucida Console"/>
                <a:ea typeface="Consolas" charset="0"/>
                <a:cs typeface="Lucida Console"/>
              </a:rPr>
              <a:t>_ + _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w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-= gradient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900" dirty="0" smtClean="0">
              <a:latin typeface="Lucida Console"/>
              <a:ea typeface="Consolas" charset="0"/>
              <a:cs typeface="Lucida Console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println("Final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w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: " + </a:t>
            </a:r>
            <a:r>
              <a:rPr lang="en-US" sz="1900" dirty="0" err="1" smtClean="0">
                <a:latin typeface="Lucida Console"/>
                <a:ea typeface="Consolas" charset="0"/>
                <a:cs typeface="Lucida Console"/>
              </a:rPr>
              <a:t>w</a:t>
            </a:r>
            <a:r>
              <a:rPr lang="en-US" sz="1900" dirty="0" smtClean="0">
                <a:latin typeface="Lucida Console"/>
                <a:ea typeface="Consolas" charset="0"/>
                <a:cs typeface="Lucida Console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2927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 smtClean="0"/>
              <a:t>Logistic Regression Performance</a:t>
            </a:r>
            <a:endParaRPr lang="en-US" sz="4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51038"/>
          <a:ext cx="7467600" cy="422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6962681" y="2463168"/>
            <a:ext cx="1851119" cy="965833"/>
            <a:chOff x="7021694" y="2615568"/>
            <a:chExt cx="1850936" cy="965833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6972455" y="3238508"/>
              <a:ext cx="533400" cy="15238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7021694" y="2615568"/>
              <a:ext cx="1850936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100" dirty="0" smtClean="0">
                  <a:latin typeface="Corbel"/>
                  <a:ea typeface="Calibri" charset="0"/>
                  <a:cs typeface="Corbel"/>
                </a:rPr>
                <a:t>127 </a:t>
              </a:r>
              <a:r>
                <a:rPr lang="en-US" sz="2100" dirty="0" err="1" smtClean="0">
                  <a:latin typeface="Corbel"/>
                  <a:ea typeface="Calibri" charset="0"/>
                  <a:cs typeface="Corbel"/>
                </a:rPr>
                <a:t>s</a:t>
              </a:r>
              <a:r>
                <a:rPr lang="en-US" sz="2100" dirty="0" smtClean="0">
                  <a:latin typeface="Corbel"/>
                  <a:ea typeface="Calibri" charset="0"/>
                  <a:cs typeface="Corbel"/>
                </a:rPr>
                <a:t> / </a:t>
              </a:r>
              <a:r>
                <a:rPr lang="en-US" sz="2100" dirty="0">
                  <a:latin typeface="Corbel"/>
                  <a:ea typeface="Calibri" charset="0"/>
                  <a:cs typeface="Corbel"/>
                </a:rPr>
                <a:t>iteration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542088" y="4267200"/>
            <a:ext cx="2525712" cy="1195388"/>
            <a:chOff x="6565901" y="4635502"/>
            <a:chExt cx="2525596" cy="1195776"/>
          </a:xfrm>
        </p:grpSpPr>
        <p:cxnSp>
          <p:nvCxnSpPr>
            <p:cNvPr id="9" name="Straight Arrow Connector 8"/>
            <p:cNvCxnSpPr/>
            <p:nvPr/>
          </p:nvCxnSpPr>
          <p:spPr>
            <a:xfrm rot="16200000" flipV="1">
              <a:off x="6966897" y="4784813"/>
              <a:ext cx="501813" cy="2031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6565901" y="5092703"/>
              <a:ext cx="2525596" cy="738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100" dirty="0">
                  <a:latin typeface="Corbel"/>
                  <a:ea typeface="Calibri" charset="0"/>
                  <a:cs typeface="Corbel"/>
                </a:rPr>
                <a:t>first iteration</a:t>
              </a:r>
              <a:r>
                <a:rPr lang="en-US" sz="2100" dirty="0" smtClean="0">
                  <a:latin typeface="Corbel"/>
                  <a:ea typeface="Calibri" charset="0"/>
                  <a:cs typeface="Corbel"/>
                </a:rPr>
                <a:t> 174 </a:t>
              </a:r>
              <a:r>
                <a:rPr lang="en-US" sz="2100" dirty="0" err="1" smtClean="0">
                  <a:latin typeface="Corbel"/>
                  <a:ea typeface="Calibri" charset="0"/>
                  <a:cs typeface="Corbel"/>
                </a:rPr>
                <a:t>s</a:t>
              </a:r>
              <a:endParaRPr lang="en-US" sz="2100" dirty="0" smtClean="0">
                <a:latin typeface="Corbel"/>
                <a:ea typeface="Calibri" charset="0"/>
                <a:cs typeface="Corbel"/>
              </a:endParaRPr>
            </a:p>
            <a:p>
              <a:pPr algn="ctr"/>
              <a:r>
                <a:rPr lang="en-US" sz="2100" dirty="0">
                  <a:latin typeface="Corbel"/>
                  <a:ea typeface="Calibri" charset="0"/>
                  <a:cs typeface="Corbel"/>
                </a:rPr>
                <a:t>further iterations</a:t>
              </a:r>
              <a:r>
                <a:rPr lang="en-US" sz="2100" dirty="0" smtClean="0">
                  <a:latin typeface="Corbel"/>
                  <a:ea typeface="Calibri" charset="0"/>
                  <a:cs typeface="Corbel"/>
                </a:rPr>
                <a:t> 6 </a:t>
              </a:r>
              <a:r>
                <a:rPr lang="en-US" sz="2100" dirty="0" err="1" smtClean="0">
                  <a:latin typeface="Corbel"/>
                  <a:ea typeface="Calibri" charset="0"/>
                  <a:cs typeface="Corbel"/>
                </a:rPr>
                <a:t>s</a:t>
              </a:r>
              <a:endParaRPr lang="en-US" sz="2100" dirty="0">
                <a:latin typeface="Corbel"/>
                <a:ea typeface="Calibri" charset="0"/>
                <a:cs typeface="Corb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98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500" dirty="0" smtClean="0"/>
              <a:t>Spark Applications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51038"/>
            <a:ext cx="8328892" cy="4221162"/>
          </a:xfrm>
        </p:spPr>
        <p:txBody>
          <a:bodyPr/>
          <a:lstStyle/>
          <a:p>
            <a:r>
              <a:rPr lang="en-US" dirty="0" smtClean="0"/>
              <a:t>In</a:t>
            </a:r>
            <a:r>
              <a:rPr lang="en-US" dirty="0"/>
              <a:t>-memory </a:t>
            </a:r>
            <a:r>
              <a:rPr lang="en-US" dirty="0" smtClean="0"/>
              <a:t>data mining on </a:t>
            </a:r>
            <a:r>
              <a:rPr lang="en-US" dirty="0"/>
              <a:t>Hive data (</a:t>
            </a:r>
            <a:r>
              <a:rPr lang="en-US" dirty="0" err="1"/>
              <a:t>Conviva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Predictive analytics (</a:t>
            </a:r>
            <a:r>
              <a:rPr lang="en-US" dirty="0" err="1" smtClean="0"/>
              <a:t>Quantifind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City traffic prediction (Mobile Millennium)</a:t>
            </a:r>
          </a:p>
          <a:p>
            <a:r>
              <a:rPr lang="en-US" dirty="0" smtClean="0"/>
              <a:t>Twitter </a:t>
            </a:r>
            <a:r>
              <a:rPr lang="en-US" dirty="0"/>
              <a:t>spam classification (Monarch)</a:t>
            </a:r>
          </a:p>
          <a:p>
            <a:pPr marL="0" indent="0">
              <a:buNone/>
            </a:pPr>
            <a:r>
              <a:rPr lang="en-US" dirty="0" smtClean="0"/>
              <a:t>Collaborative filtering via matrix factorization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5890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err="1" smtClean="0"/>
              <a:t>Conviva</a:t>
            </a:r>
            <a:r>
              <a:rPr lang="en-US" dirty="0" smtClean="0"/>
              <a:t> </a:t>
            </a:r>
            <a:r>
              <a:rPr lang="en-US" dirty="0" err="1" smtClean="0"/>
              <a:t>GeoReport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400800" cy="2514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Aggregations on many keys w/ same WHERE clause</a:t>
            </a:r>
          </a:p>
          <a:p>
            <a:pPr>
              <a:spcBef>
                <a:spcPts val="1400"/>
              </a:spcBef>
            </a:pPr>
            <a:r>
              <a:rPr lang="en-US" dirty="0" smtClean="0"/>
              <a:t>40× gain comes from:</a:t>
            </a:r>
          </a:p>
          <a:p>
            <a:pPr lvl="1"/>
            <a:r>
              <a:rPr lang="en-US" dirty="0" smtClean="0"/>
              <a:t>Not re-reading unused columns or filtered records</a:t>
            </a:r>
          </a:p>
          <a:p>
            <a:pPr lvl="1"/>
            <a:r>
              <a:rPr lang="en-US" dirty="0" smtClean="0"/>
              <a:t>Avoiding repeated decompression</a:t>
            </a:r>
          </a:p>
          <a:p>
            <a:pPr lvl="1"/>
            <a:r>
              <a:rPr lang="en-US" dirty="0" smtClean="0"/>
              <a:t>In-memory storage of </a:t>
            </a:r>
            <a:r>
              <a:rPr lang="en-US" dirty="0" err="1" smtClean="0"/>
              <a:t>deserialized</a:t>
            </a:r>
            <a:r>
              <a:rPr lang="en-US" dirty="0" smtClean="0"/>
              <a:t> objects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21255250"/>
              </p:ext>
            </p:extLst>
          </p:nvPr>
        </p:nvGraphicFramePr>
        <p:xfrm>
          <a:off x="526954" y="1607687"/>
          <a:ext cx="7228725" cy="2226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19040" y="2909110"/>
            <a:ext cx="1838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Corbel"/>
                <a:cs typeface="Corbel"/>
              </a:rPr>
              <a:t>Time (hours)</a:t>
            </a:r>
            <a:endParaRPr lang="en-US" sz="2200" b="1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042073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 smtClean="0"/>
              <a:t>Frameworks Built on Spark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Pregel</a:t>
            </a:r>
            <a:r>
              <a:rPr lang="en-US" dirty="0" smtClean="0"/>
              <a:t> on Spark (Bagel)</a:t>
            </a:r>
          </a:p>
          <a:p>
            <a:pPr lvl="1"/>
            <a:r>
              <a:rPr lang="en-US" dirty="0" smtClean="0"/>
              <a:t>Google message passing</a:t>
            </a:r>
            <a:br>
              <a:rPr lang="en-US" dirty="0" smtClean="0"/>
            </a:br>
            <a:r>
              <a:rPr lang="en-US" dirty="0" smtClean="0"/>
              <a:t>model</a:t>
            </a:r>
            <a:r>
              <a:rPr lang="en-US" dirty="0"/>
              <a:t> </a:t>
            </a:r>
            <a:r>
              <a:rPr lang="en-US" dirty="0" smtClean="0"/>
              <a:t>for graph computation</a:t>
            </a:r>
          </a:p>
          <a:p>
            <a:pPr lvl="1"/>
            <a:r>
              <a:rPr lang="en-US" dirty="0" smtClean="0"/>
              <a:t>200 lines of code</a:t>
            </a:r>
          </a:p>
          <a:p>
            <a:r>
              <a:rPr lang="en-US" dirty="0" smtClean="0"/>
              <a:t>Hive </a:t>
            </a:r>
            <a:r>
              <a:rPr lang="en-US" dirty="0"/>
              <a:t>on Spark (Shark)</a:t>
            </a:r>
          </a:p>
          <a:p>
            <a:pPr lvl="1"/>
            <a:r>
              <a:rPr lang="en-US" dirty="0"/>
              <a:t>3000 lines of code</a:t>
            </a:r>
          </a:p>
          <a:p>
            <a:pPr lvl="1"/>
            <a:r>
              <a:rPr lang="en-US" dirty="0" smtClean="0"/>
              <a:t>Compatible </a:t>
            </a:r>
            <a:r>
              <a:rPr lang="en-US" dirty="0"/>
              <a:t>with Apache </a:t>
            </a:r>
            <a:r>
              <a:rPr lang="en-US" dirty="0" smtClean="0"/>
              <a:t>Hive</a:t>
            </a:r>
          </a:p>
          <a:p>
            <a:pPr lvl="1"/>
            <a:r>
              <a:rPr lang="en-US" dirty="0" smtClean="0"/>
              <a:t>ML operators in </a:t>
            </a:r>
            <a:r>
              <a:rPr lang="en-US" dirty="0" err="1" smtClean="0"/>
              <a:t>Scala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7932" r="9572" b="5769"/>
          <a:stretch/>
        </p:blipFill>
        <p:spPr>
          <a:xfrm>
            <a:off x="5963997" y="1905000"/>
            <a:ext cx="2773286" cy="1930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600" y="4127500"/>
            <a:ext cx="2315104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88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Implementation</a:t>
            </a:r>
          </a:p>
        </p:txBody>
      </p:sp>
      <p:sp>
        <p:nvSpPr>
          <p:cNvPr id="39940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057401"/>
            <a:ext cx="4191001" cy="3048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Runs on Apache Mesos to share resources with Hadoop &amp; other apps</a:t>
            </a:r>
          </a:p>
          <a:p>
            <a:pPr marL="0" indent="0">
              <a:buFontTx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Can read from any Hadoop input source (e.g. HDFS)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800600" y="2224741"/>
            <a:ext cx="3923470" cy="2205526"/>
            <a:chOff x="4631711" y="2373745"/>
            <a:chExt cx="3987956" cy="2251365"/>
          </a:xfrm>
        </p:grpSpPr>
        <p:sp>
          <p:nvSpPr>
            <p:cNvPr id="40" name="Rectangle 39"/>
            <p:cNvSpPr/>
            <p:nvPr/>
          </p:nvSpPr>
          <p:spPr>
            <a:xfrm>
              <a:off x="4631711" y="2373745"/>
              <a:ext cx="1106988" cy="888923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Spark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855224" y="2373745"/>
              <a:ext cx="1106988" cy="888923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err="1" smtClean="0"/>
                <a:t>Hadoop</a:t>
              </a:r>
              <a:endParaRPr lang="en-US" sz="16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078738" y="2373745"/>
              <a:ext cx="1106988" cy="888923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MPI</a:t>
              </a:r>
              <a:endParaRPr lang="en-US" sz="23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631712" y="3386297"/>
              <a:ext cx="3923470" cy="557592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err="1" smtClean="0"/>
                <a:t>Mesos</a:t>
              </a:r>
              <a:endParaRPr lang="en-US" sz="23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631712" y="4067518"/>
              <a:ext cx="894827" cy="557592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Node</a:t>
              </a:r>
              <a:endParaRPr lang="en-US" sz="23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641259" y="4067518"/>
              <a:ext cx="894827" cy="557592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Node</a:t>
              </a:r>
              <a:endParaRPr lang="en-US" sz="23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650808" y="4067518"/>
              <a:ext cx="894827" cy="557592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Node</a:t>
              </a:r>
              <a:endParaRPr lang="en-US" sz="23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660355" y="4067518"/>
              <a:ext cx="894827" cy="557592"/>
            </a:xfrm>
            <a:prstGeom prst="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300" dirty="0" smtClean="0"/>
                <a:t>Node</a:t>
              </a:r>
              <a:endParaRPr lang="en-US" sz="23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164945" y="2891135"/>
              <a:ext cx="4547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4"/>
                  </a:solidFill>
                  <a:latin typeface="Corbel"/>
                  <a:cs typeface="Corbel"/>
                </a:rPr>
                <a:t>…</a:t>
              </a:r>
              <a:endParaRPr lang="en-US" b="1" dirty="0">
                <a:solidFill>
                  <a:schemeClr val="accent4"/>
                </a:solidFill>
                <a:latin typeface="Corbel"/>
                <a:cs typeface="Corbel"/>
              </a:endParaRPr>
            </a:p>
          </p:txBody>
        </p:sp>
      </p:grp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51439" y="4699410"/>
            <a:ext cx="8198945" cy="1144335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No </a:t>
            </a:r>
            <a:r>
              <a:rPr lang="en-US" dirty="0">
                <a:ea typeface="ＭＳ Ｐゴシック" charset="-128"/>
                <a:cs typeface="ＭＳ Ｐゴシック" charset="-128"/>
              </a:rPr>
              <a:t>changes to </a:t>
            </a:r>
            <a:r>
              <a:rPr lang="en-US" dirty="0" err="1">
                <a:ea typeface="ＭＳ Ｐゴシック" charset="-128"/>
                <a:cs typeface="ＭＳ Ｐゴシック" charset="-128"/>
              </a:rPr>
              <a:t>Scala</a:t>
            </a: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compiler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340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Spark Scheduler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981200"/>
            <a:ext cx="3646178" cy="430476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Dryad-like DAGs</a:t>
            </a:r>
          </a:p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Pipelines functions</a:t>
            </a:r>
            <a:br>
              <a:rPr lang="en-US" sz="2700" dirty="0" smtClean="0">
                <a:ea typeface="ＭＳ Ｐゴシック" charset="-128"/>
                <a:cs typeface="ＭＳ Ｐゴシック" charset="-128"/>
              </a:rPr>
            </a:br>
            <a:r>
              <a:rPr lang="en-US" sz="2700" dirty="0" smtClean="0">
                <a:ea typeface="ＭＳ Ｐゴシック" charset="-128"/>
                <a:cs typeface="ＭＳ Ｐゴシック" charset="-128"/>
              </a:rPr>
              <a:t>within a stage</a:t>
            </a:r>
          </a:p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Cache-aware work</a:t>
            </a:r>
            <a:br>
              <a:rPr lang="en-US" sz="2700" dirty="0" smtClean="0">
                <a:ea typeface="ＭＳ Ｐゴシック" charset="-128"/>
                <a:cs typeface="ＭＳ Ｐゴシック" charset="-128"/>
              </a:rPr>
            </a:br>
            <a:r>
              <a:rPr lang="en-US" sz="2700" dirty="0" smtClean="0">
                <a:ea typeface="ＭＳ Ｐゴシック" charset="-128"/>
                <a:cs typeface="ＭＳ Ｐゴシック" charset="-128"/>
              </a:rPr>
              <a:t>reuse &amp; locality</a:t>
            </a:r>
          </a:p>
          <a:p>
            <a:pPr marL="0" indent="0">
              <a:buFontTx/>
              <a:buNone/>
            </a:pPr>
            <a:r>
              <a:rPr lang="en-US" sz="2700" dirty="0" smtClean="0">
                <a:ea typeface="ＭＳ Ｐゴシック" charset="-128"/>
                <a:cs typeface="ＭＳ Ｐゴシック" charset="-128"/>
              </a:rPr>
              <a:t>Partitioning-aware</a:t>
            </a:r>
            <a:br>
              <a:rPr lang="en-US" sz="2700" dirty="0" smtClean="0">
                <a:ea typeface="ＭＳ Ｐゴシック" charset="-128"/>
                <a:cs typeface="ＭＳ Ｐゴシック" charset="-128"/>
              </a:rPr>
            </a:br>
            <a:r>
              <a:rPr lang="en-US" sz="2700" dirty="0" smtClean="0">
                <a:ea typeface="ＭＳ Ｐゴシック" charset="-128"/>
                <a:cs typeface="ＭＳ Ｐゴシック" charset="-128"/>
              </a:rPr>
              <a:t>to avoid shuffles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392904" y="2044032"/>
            <a:ext cx="5465572" cy="3797969"/>
            <a:chOff x="3259082" y="2018851"/>
            <a:chExt cx="5656318" cy="3924749"/>
          </a:xfrm>
        </p:grpSpPr>
        <p:sp>
          <p:nvSpPr>
            <p:cNvPr id="171" name="Rounded Rectangle 170"/>
            <p:cNvSpPr/>
            <p:nvPr/>
          </p:nvSpPr>
          <p:spPr>
            <a:xfrm>
              <a:off x="3259082" y="2018851"/>
              <a:ext cx="5656318" cy="3924749"/>
            </a:xfrm>
            <a:prstGeom prst="roundRect">
              <a:avLst>
                <a:gd name="adj" fmla="val 11363"/>
              </a:avLst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2" name="Rounded Rectangle 171"/>
            <p:cNvSpPr/>
            <p:nvPr/>
          </p:nvSpPr>
          <p:spPr>
            <a:xfrm>
              <a:off x="3423812" y="2166746"/>
              <a:ext cx="1828800" cy="138109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3423812" y="3726445"/>
              <a:ext cx="3901060" cy="2074855"/>
            </a:xfrm>
            <a:prstGeom prst="roundRect">
              <a:avLst/>
            </a:prstGeom>
            <a:noFill/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4" name="Rounded Rectangle 173"/>
            <p:cNvSpPr/>
            <p:nvPr/>
          </p:nvSpPr>
          <p:spPr>
            <a:xfrm>
              <a:off x="5039626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5133256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5133256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5045232" y="4839070"/>
              <a:ext cx="586220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8" name="Rounded Rectangle 177"/>
            <p:cNvSpPr/>
            <p:nvPr/>
          </p:nvSpPr>
          <p:spPr>
            <a:xfrm>
              <a:off x="5138861" y="491997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5138861" y="5283553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0" name="Rounded Rectangle 179"/>
            <p:cNvSpPr/>
            <p:nvPr/>
          </p:nvSpPr>
          <p:spPr>
            <a:xfrm>
              <a:off x="6387251" y="3963700"/>
              <a:ext cx="591825" cy="1528842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6480881" y="404460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6480881" y="440818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6480881" y="476792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6480881" y="513150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4479781" y="2272884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6" name="Rounded Rectangle 185"/>
            <p:cNvSpPr/>
            <p:nvPr/>
          </p:nvSpPr>
          <p:spPr>
            <a:xfrm>
              <a:off x="4573411" y="235378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7" name="Rounded Rectangle 186"/>
            <p:cNvSpPr/>
            <p:nvPr/>
          </p:nvSpPr>
          <p:spPr>
            <a:xfrm>
              <a:off x="4573411" y="2717367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8" name="Rounded Rectangle 187"/>
            <p:cNvSpPr/>
            <p:nvPr/>
          </p:nvSpPr>
          <p:spPr>
            <a:xfrm>
              <a:off x="4573411" y="3063041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6387251" y="2278969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6480881" y="2359870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6480881" y="272345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2" name="Rounded Rectangle 191"/>
            <p:cNvSpPr/>
            <p:nvPr/>
          </p:nvSpPr>
          <p:spPr>
            <a:xfrm>
              <a:off x="6480881" y="3069126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8156030" y="3225190"/>
              <a:ext cx="591825" cy="1149898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4" name="Rounded Rectangle 193"/>
            <p:cNvSpPr/>
            <p:nvPr/>
          </p:nvSpPr>
          <p:spPr>
            <a:xfrm>
              <a:off x="8249660" y="3306092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5" name="Rounded Rectangle 194"/>
            <p:cNvSpPr/>
            <p:nvPr/>
          </p:nvSpPr>
          <p:spPr>
            <a:xfrm>
              <a:off x="8249660" y="366967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8249660" y="4015348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197" name="Straight Arrow Connector 196"/>
            <p:cNvCxnSpPr>
              <a:stCxn id="190" idx="3"/>
              <a:endCxn id="194" idx="1"/>
            </p:cNvCxnSpPr>
            <p:nvPr/>
          </p:nvCxnSpPr>
          <p:spPr>
            <a:xfrm>
              <a:off x="6887760" y="2492257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8" name="Straight Arrow Connector 197"/>
            <p:cNvCxnSpPr>
              <a:stCxn id="191" idx="3"/>
              <a:endCxn id="195" idx="1"/>
            </p:cNvCxnSpPr>
            <p:nvPr/>
          </p:nvCxnSpPr>
          <p:spPr>
            <a:xfrm>
              <a:off x="6887760" y="2855839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199" name="Straight Arrow Connector 198"/>
            <p:cNvCxnSpPr>
              <a:stCxn id="192" idx="3"/>
              <a:endCxn id="196" idx="1"/>
            </p:cNvCxnSpPr>
            <p:nvPr/>
          </p:nvCxnSpPr>
          <p:spPr>
            <a:xfrm>
              <a:off x="6887760" y="3201513"/>
              <a:ext cx="1361900" cy="9462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0" name="Straight Arrow Connector 199"/>
            <p:cNvCxnSpPr>
              <a:stCxn id="187" idx="3"/>
              <a:endCxn id="191" idx="1"/>
            </p:cNvCxnSpPr>
            <p:nvPr/>
          </p:nvCxnSpPr>
          <p:spPr>
            <a:xfrm>
              <a:off x="4980290" y="2849754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1" name="Straight Arrow Connector 200"/>
            <p:cNvCxnSpPr>
              <a:stCxn id="186" idx="3"/>
              <a:endCxn id="190" idx="1"/>
            </p:cNvCxnSpPr>
            <p:nvPr/>
          </p:nvCxnSpPr>
          <p:spPr>
            <a:xfrm>
              <a:off x="4980290" y="2486172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2" name="Straight Arrow Connector 201"/>
            <p:cNvCxnSpPr>
              <a:stCxn id="176" idx="3"/>
              <a:endCxn id="182" idx="1"/>
            </p:cNvCxnSpPr>
            <p:nvPr/>
          </p:nvCxnSpPr>
          <p:spPr>
            <a:xfrm>
              <a:off x="5540135" y="4455032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3" name="Straight Arrow Connector 202"/>
            <p:cNvCxnSpPr>
              <a:stCxn id="181" idx="3"/>
              <a:endCxn id="194" idx="1"/>
            </p:cNvCxnSpPr>
            <p:nvPr/>
          </p:nvCxnSpPr>
          <p:spPr>
            <a:xfrm flipV="1">
              <a:off x="6887760" y="3438479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4" name="Straight Arrow Connector 203"/>
            <p:cNvCxnSpPr>
              <a:stCxn id="188" idx="3"/>
              <a:endCxn id="192" idx="1"/>
            </p:cNvCxnSpPr>
            <p:nvPr/>
          </p:nvCxnSpPr>
          <p:spPr>
            <a:xfrm>
              <a:off x="4980290" y="3195428"/>
              <a:ext cx="1500591" cy="608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5" name="Straight Arrow Connector 204"/>
            <p:cNvCxnSpPr>
              <a:stCxn id="183" idx="3"/>
              <a:endCxn id="194" idx="1"/>
            </p:cNvCxnSpPr>
            <p:nvPr/>
          </p:nvCxnSpPr>
          <p:spPr>
            <a:xfrm flipV="1">
              <a:off x="6887760" y="3438479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6" name="Straight Arrow Connector 205"/>
            <p:cNvCxnSpPr>
              <a:stCxn id="175" idx="3"/>
              <a:endCxn id="181" idx="1"/>
            </p:cNvCxnSpPr>
            <p:nvPr/>
          </p:nvCxnSpPr>
          <p:spPr>
            <a:xfrm>
              <a:off x="5540135" y="4091451"/>
              <a:ext cx="940746" cy="8553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7" name="Straight Arrow Connector 206"/>
            <p:cNvCxnSpPr>
              <a:stCxn id="178" idx="3"/>
              <a:endCxn id="183" idx="1"/>
            </p:cNvCxnSpPr>
            <p:nvPr/>
          </p:nvCxnSpPr>
          <p:spPr>
            <a:xfrm flipV="1">
              <a:off x="5545740" y="4900309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8" name="Straight Arrow Connector 207"/>
            <p:cNvCxnSpPr>
              <a:stCxn id="179" idx="3"/>
              <a:endCxn id="184" idx="1"/>
            </p:cNvCxnSpPr>
            <p:nvPr/>
          </p:nvCxnSpPr>
          <p:spPr>
            <a:xfrm flipV="1">
              <a:off x="5545740" y="5263891"/>
              <a:ext cx="935141" cy="1520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09" name="Straight Arrow Connector 208"/>
            <p:cNvCxnSpPr>
              <a:stCxn id="181" idx="3"/>
              <a:endCxn id="195" idx="1"/>
            </p:cNvCxnSpPr>
            <p:nvPr/>
          </p:nvCxnSpPr>
          <p:spPr>
            <a:xfrm flipV="1">
              <a:off x="6887760" y="3802061"/>
              <a:ext cx="1361900" cy="374926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0" name="Straight Arrow Connector 209"/>
            <p:cNvCxnSpPr>
              <a:stCxn id="182" idx="3"/>
              <a:endCxn id="195" idx="1"/>
            </p:cNvCxnSpPr>
            <p:nvPr/>
          </p:nvCxnSpPr>
          <p:spPr>
            <a:xfrm flipV="1">
              <a:off x="6887760" y="3802061"/>
              <a:ext cx="1361900" cy="73850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1" name="Straight Arrow Connector 210"/>
            <p:cNvCxnSpPr>
              <a:stCxn id="183" idx="3"/>
              <a:endCxn id="195" idx="1"/>
            </p:cNvCxnSpPr>
            <p:nvPr/>
          </p:nvCxnSpPr>
          <p:spPr>
            <a:xfrm flipV="1">
              <a:off x="6887760" y="3802061"/>
              <a:ext cx="1361900" cy="109824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2" name="Straight Arrow Connector 211"/>
            <p:cNvCxnSpPr>
              <a:stCxn id="184" idx="3"/>
              <a:endCxn id="195" idx="1"/>
            </p:cNvCxnSpPr>
            <p:nvPr/>
          </p:nvCxnSpPr>
          <p:spPr>
            <a:xfrm flipV="1">
              <a:off x="6887760" y="3802061"/>
              <a:ext cx="1361900" cy="146183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3" name="Straight Arrow Connector 212"/>
            <p:cNvCxnSpPr>
              <a:stCxn id="182" idx="3"/>
              <a:endCxn id="194" idx="1"/>
            </p:cNvCxnSpPr>
            <p:nvPr/>
          </p:nvCxnSpPr>
          <p:spPr>
            <a:xfrm flipV="1">
              <a:off x="6887760" y="3438479"/>
              <a:ext cx="1361900" cy="110209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4" name="Straight Arrow Connector 213"/>
            <p:cNvCxnSpPr>
              <a:stCxn id="187" idx="3"/>
              <a:endCxn id="192" idx="1"/>
            </p:cNvCxnSpPr>
            <p:nvPr/>
          </p:nvCxnSpPr>
          <p:spPr>
            <a:xfrm>
              <a:off x="4980290" y="2849754"/>
              <a:ext cx="1500591" cy="35175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5" name="Straight Arrow Connector 214"/>
            <p:cNvCxnSpPr>
              <a:stCxn id="187" idx="3"/>
              <a:endCxn id="190" idx="1"/>
            </p:cNvCxnSpPr>
            <p:nvPr/>
          </p:nvCxnSpPr>
          <p:spPr>
            <a:xfrm flipV="1">
              <a:off x="4980290" y="2492257"/>
              <a:ext cx="1500591" cy="35749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6" name="Straight Arrow Connector 215"/>
            <p:cNvCxnSpPr>
              <a:stCxn id="188" idx="3"/>
              <a:endCxn id="191" idx="1"/>
            </p:cNvCxnSpPr>
            <p:nvPr/>
          </p:nvCxnSpPr>
          <p:spPr>
            <a:xfrm flipV="1">
              <a:off x="4980290" y="2855839"/>
              <a:ext cx="1500591" cy="339589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7" name="Straight Arrow Connector 216"/>
            <p:cNvCxnSpPr>
              <a:stCxn id="186" idx="3"/>
              <a:endCxn id="192" idx="1"/>
            </p:cNvCxnSpPr>
            <p:nvPr/>
          </p:nvCxnSpPr>
          <p:spPr>
            <a:xfrm>
              <a:off x="4980290" y="2486172"/>
              <a:ext cx="1500591" cy="71534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8" name="Straight Arrow Connector 217"/>
            <p:cNvCxnSpPr>
              <a:stCxn id="184" idx="3"/>
              <a:endCxn id="194" idx="1"/>
            </p:cNvCxnSpPr>
            <p:nvPr/>
          </p:nvCxnSpPr>
          <p:spPr>
            <a:xfrm flipV="1">
              <a:off x="6887760" y="3438479"/>
              <a:ext cx="1361900" cy="18254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19" name="Straight Arrow Connector 218"/>
            <p:cNvCxnSpPr>
              <a:stCxn id="181" idx="3"/>
              <a:endCxn id="196" idx="1"/>
            </p:cNvCxnSpPr>
            <p:nvPr/>
          </p:nvCxnSpPr>
          <p:spPr>
            <a:xfrm flipV="1">
              <a:off x="6887760" y="4147735"/>
              <a:ext cx="1361900" cy="29253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0" name="Straight Arrow Connector 219"/>
            <p:cNvCxnSpPr>
              <a:stCxn id="182" idx="3"/>
              <a:endCxn id="196" idx="1"/>
            </p:cNvCxnSpPr>
            <p:nvPr/>
          </p:nvCxnSpPr>
          <p:spPr>
            <a:xfrm flipV="1">
              <a:off x="6887760" y="4147735"/>
              <a:ext cx="1361900" cy="392834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1" name="Straight Arrow Connector 220"/>
            <p:cNvCxnSpPr>
              <a:stCxn id="183" idx="3"/>
              <a:endCxn id="196" idx="1"/>
            </p:cNvCxnSpPr>
            <p:nvPr/>
          </p:nvCxnSpPr>
          <p:spPr>
            <a:xfrm flipV="1">
              <a:off x="6887760" y="4147735"/>
              <a:ext cx="1361900" cy="75257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2" name="Straight Arrow Connector 221"/>
            <p:cNvCxnSpPr>
              <a:stCxn id="184" idx="3"/>
              <a:endCxn id="196" idx="1"/>
            </p:cNvCxnSpPr>
            <p:nvPr/>
          </p:nvCxnSpPr>
          <p:spPr>
            <a:xfrm flipV="1">
              <a:off x="6887760" y="4147735"/>
              <a:ext cx="1361900" cy="111615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3" name="TextBox 222"/>
            <p:cNvSpPr txBox="1"/>
            <p:nvPr/>
          </p:nvSpPr>
          <p:spPr>
            <a:xfrm>
              <a:off x="7472829" y="4745405"/>
              <a:ext cx="57076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join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664808" y="5398364"/>
              <a:ext cx="74948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union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5273881" y="3209701"/>
              <a:ext cx="103200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groupBy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cxnSp>
          <p:nvCxnSpPr>
            <p:cNvPr id="226" name="Straight Arrow Connector 225"/>
            <p:cNvCxnSpPr>
              <a:stCxn id="188" idx="3"/>
              <a:endCxn id="190" idx="1"/>
            </p:cNvCxnSpPr>
            <p:nvPr/>
          </p:nvCxnSpPr>
          <p:spPr>
            <a:xfrm flipV="1">
              <a:off x="4980290" y="2492257"/>
              <a:ext cx="1500591" cy="703171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27" name="Straight Arrow Connector 226"/>
            <p:cNvCxnSpPr>
              <a:stCxn id="186" idx="3"/>
              <a:endCxn id="191" idx="1"/>
            </p:cNvCxnSpPr>
            <p:nvPr/>
          </p:nvCxnSpPr>
          <p:spPr>
            <a:xfrm>
              <a:off x="4980290" y="2486172"/>
              <a:ext cx="1500591" cy="369667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28" name="Rounded Rectangle 227"/>
            <p:cNvSpPr/>
            <p:nvPr/>
          </p:nvSpPr>
          <p:spPr>
            <a:xfrm>
              <a:off x="3810358" y="3878162"/>
              <a:ext cx="591825" cy="803593"/>
            </a:xfrm>
            <a:prstGeom prst="round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3903988" y="3959064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3903988" y="4322645"/>
              <a:ext cx="406879" cy="264773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cxnSp>
          <p:nvCxnSpPr>
            <p:cNvPr id="231" name="Straight Arrow Connector 230"/>
            <p:cNvCxnSpPr>
              <a:stCxn id="229" idx="3"/>
              <a:endCxn id="175" idx="1"/>
            </p:cNvCxnSpPr>
            <p:nvPr/>
          </p:nvCxnSpPr>
          <p:spPr>
            <a:xfrm>
              <a:off x="4310867" y="4091451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cxnSp>
          <p:nvCxnSpPr>
            <p:cNvPr id="232" name="Straight Arrow Connector 231"/>
            <p:cNvCxnSpPr>
              <a:stCxn id="230" idx="3"/>
              <a:endCxn id="176" idx="1"/>
            </p:cNvCxnSpPr>
            <p:nvPr/>
          </p:nvCxnSpPr>
          <p:spPr>
            <a:xfrm>
              <a:off x="4310867" y="4455032"/>
              <a:ext cx="822389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/>
              <a:tailEnd type="triangle"/>
            </a:ln>
            <a:effectLst/>
          </p:spPr>
        </p:cxnSp>
        <p:sp>
          <p:nvSpPr>
            <p:cNvPr id="233" name="TextBox 232"/>
            <p:cNvSpPr txBox="1"/>
            <p:nvPr/>
          </p:nvSpPr>
          <p:spPr>
            <a:xfrm>
              <a:off x="4403449" y="4431457"/>
              <a:ext cx="632844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map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7804438" y="5449542"/>
              <a:ext cx="924573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3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514985" y="3139672"/>
              <a:ext cx="92340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1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3586392" y="5373619"/>
              <a:ext cx="938337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lumMod val="50000"/>
                      <a:lumOff val="50000"/>
                    </a:sysClr>
                  </a:solidFill>
                  <a:effectLst/>
                  <a:uLnTx/>
                  <a:uFillTx/>
                  <a:latin typeface="Corbel"/>
                  <a:cs typeface="Corbel"/>
                </a:rPr>
                <a:t>Stage 2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4112956" y="2157765"/>
              <a:ext cx="405970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A: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996325" y="2106542"/>
              <a:ext cx="39593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B: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447786" y="3802881"/>
              <a:ext cx="39500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C: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4683539" y="3769620"/>
              <a:ext cx="4144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D: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4712117" y="4721660"/>
              <a:ext cx="385908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E: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6052965" y="3760981"/>
              <a:ext cx="374709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F: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7816768" y="2864847"/>
              <a:ext cx="413786" cy="368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orbel"/>
                  <a:cs typeface="Corbel"/>
                </a:rPr>
                <a:t>G: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902597" y="6074860"/>
            <a:ext cx="2763779" cy="369332"/>
            <a:chOff x="5162865" y="6141700"/>
            <a:chExt cx="2763779" cy="369332"/>
          </a:xfrm>
        </p:grpSpPr>
        <p:sp>
          <p:nvSpPr>
            <p:cNvPr id="78" name="Rounded Rectangle 77"/>
            <p:cNvSpPr/>
            <p:nvPr/>
          </p:nvSpPr>
          <p:spPr>
            <a:xfrm>
              <a:off x="5162865" y="6219124"/>
              <a:ext cx="393158" cy="257080"/>
            </a:xfrm>
            <a:prstGeom prst="roundRect">
              <a:avLst/>
            </a:prstGeom>
            <a:gradFill rotWithShape="1">
              <a:gsLst>
                <a:gs pos="0">
                  <a:sysClr val="windowText" lastClr="000000">
                    <a:tint val="100000"/>
                    <a:shade val="100000"/>
                    <a:satMod val="130000"/>
                  </a:sysClr>
                </a:gs>
                <a:gs pos="100000">
                  <a:sysClr val="windowText" lastClr="000000">
                    <a:tint val="50000"/>
                    <a:shade val="100000"/>
                    <a:satMod val="350000"/>
                  </a:sysClr>
                </a:gs>
              </a:gsLst>
              <a:lin ang="16200000" scaled="0"/>
            </a:gradFill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Corbel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553240" y="6141700"/>
              <a:ext cx="2373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= cached</a:t>
              </a:r>
              <a:r>
                <a:rPr kumimoji="0" lang="en-US" sz="1800" b="0" i="0" u="none" strike="noStrike" kern="0" cap="none" spc="0" normalizeH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cs typeface="Corbel"/>
                </a:rPr>
                <a:t> data partition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cs typeface="Corbe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081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Interactive Spark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951038"/>
            <a:ext cx="8305800" cy="4221162"/>
          </a:xfrm>
        </p:spPr>
        <p:txBody>
          <a:bodyPr/>
          <a:lstStyle/>
          <a:p>
            <a:pPr marL="0" lvl="0" indent="0">
              <a:buNone/>
              <a:defRPr/>
            </a:pPr>
            <a:r>
              <a:rPr lang="en-US" dirty="0" smtClean="0"/>
              <a:t>Modified </a:t>
            </a:r>
            <a:r>
              <a:rPr lang="en-US" dirty="0" err="1" smtClean="0"/>
              <a:t>Scala</a:t>
            </a:r>
            <a:r>
              <a:rPr lang="en-US" dirty="0" smtClean="0"/>
              <a:t> interpreter to allow Spark to be used interactively from the command line</a:t>
            </a:r>
          </a:p>
          <a:p>
            <a:pPr marL="0" lvl="0" indent="0">
              <a:buNone/>
              <a:defRPr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Required two changes:</a:t>
            </a:r>
          </a:p>
          <a:p>
            <a:pPr lvl="1">
              <a:defRPr/>
            </a:pPr>
            <a:r>
              <a:rPr lang="en-US" dirty="0" smtClean="0"/>
              <a:t>Modified wrapper code generation so that each line typed has references to objects for its dependencies</a:t>
            </a:r>
          </a:p>
          <a:p>
            <a:pPr lvl="1">
              <a:defRPr/>
            </a:pPr>
            <a:r>
              <a:rPr lang="en-US" dirty="0" smtClean="0"/>
              <a:t>Distribute generated classes over the network</a:t>
            </a:r>
          </a:p>
        </p:txBody>
      </p:sp>
    </p:spTree>
    <p:extLst>
      <p:ext uri="{BB962C8B-B14F-4D97-AF65-F5344CB8AC3E}">
        <p14:creationId xmlns:p14="http://schemas.microsoft.com/office/powerpoint/2010/main" val="930532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Project Goals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1" y="1951038"/>
            <a:ext cx="8229599" cy="4221162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Extend the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MapReduce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model to better support two common classes of analytics apps:</a:t>
            </a:r>
            <a:endParaRPr lang="en-US" dirty="0"/>
          </a:p>
          <a:p>
            <a:pPr lvl="1"/>
            <a:r>
              <a:rPr lang="en-US" sz="3000" b="1" dirty="0" smtClean="0"/>
              <a:t>Iterative</a:t>
            </a:r>
            <a:r>
              <a:rPr lang="en-US" sz="3000" dirty="0" smtClean="0"/>
              <a:t> algorithms (machine learning, graphs)</a:t>
            </a:r>
          </a:p>
          <a:p>
            <a:pPr lvl="1"/>
            <a:r>
              <a:rPr lang="en-US" sz="3000" b="1" dirty="0" smtClean="0">
                <a:ea typeface="ＭＳ Ｐゴシック" charset="-128"/>
                <a:cs typeface="ＭＳ Ｐゴシック" charset="-128"/>
              </a:rPr>
              <a:t>Interactive</a:t>
            </a:r>
            <a:r>
              <a:rPr lang="en-US" sz="3000" dirty="0" smtClean="0">
                <a:ea typeface="ＭＳ Ｐゴシック" charset="-128"/>
                <a:cs typeface="ＭＳ Ｐゴシック" charset="-128"/>
              </a:rPr>
              <a:t> data mining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Enhance programmability:</a:t>
            </a:r>
            <a:endParaRPr lang="en-US" dirty="0"/>
          </a:p>
          <a:p>
            <a:pPr lvl="1"/>
            <a:r>
              <a:rPr lang="en-US" sz="3000" dirty="0" smtClean="0"/>
              <a:t>Integrate into </a:t>
            </a:r>
            <a:r>
              <a:rPr lang="en-US" sz="3000" dirty="0" err="1" smtClean="0"/>
              <a:t>Scala</a:t>
            </a:r>
            <a:r>
              <a:rPr lang="en-US" sz="3000" dirty="0" smtClean="0"/>
              <a:t> programming language</a:t>
            </a:r>
          </a:p>
          <a:p>
            <a:pPr lvl="1"/>
            <a:r>
              <a:rPr lang="en-US" sz="3000" dirty="0" smtClean="0"/>
              <a:t>Allow interactive use from </a:t>
            </a:r>
            <a:r>
              <a:rPr lang="en-US" sz="3000" dirty="0" err="1" smtClean="0"/>
              <a:t>Scala</a:t>
            </a:r>
            <a:r>
              <a:rPr lang="en-US" sz="3000" dirty="0" smtClean="0"/>
              <a:t> interpreter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97921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60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Conclusion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648200"/>
          </a:xfrm>
        </p:spPr>
        <p:txBody>
          <a:bodyPr>
            <a:normAutofit/>
          </a:bodyPr>
          <a:lstStyle/>
          <a:p>
            <a:pPr>
              <a:lnSpc>
                <a:spcPct val="105000"/>
              </a:lnSpc>
            </a:pPr>
            <a:r>
              <a:rPr lang="en-US" dirty="0"/>
              <a:t>Spark provides a simple, efficient, and powerful programming model for a wide range of apps</a:t>
            </a:r>
          </a:p>
          <a:p>
            <a:r>
              <a:rPr lang="en-US" dirty="0" smtClean="0"/>
              <a:t>Download our open source release:</a:t>
            </a:r>
          </a:p>
          <a:p>
            <a:pPr algn="ctr"/>
            <a:r>
              <a:rPr lang="en-US" sz="4200" b="1" dirty="0" smtClean="0">
                <a:hlinkClick r:id="rId3"/>
              </a:rPr>
              <a:t>www.spark-project.org</a:t>
            </a:r>
            <a:endParaRPr lang="en-US" sz="42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57200" y="59436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orbel"/>
                <a:cs typeface="Corbel"/>
              </a:rPr>
              <a:t>matei@berkeley.edu</a:t>
            </a:r>
            <a:endParaRPr lang="en-US" dirty="0">
              <a:solidFill>
                <a:schemeClr val="bg1">
                  <a:lumMod val="50000"/>
                </a:schemeClr>
              </a:solidFill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390676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Related Work</a:t>
            </a:r>
          </a:p>
        </p:txBody>
      </p:sp>
      <p:sp>
        <p:nvSpPr>
          <p:cNvPr id="43011" name="Vertical Text Placeholder 4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en-US" dirty="0" err="1" smtClean="0">
                <a:ea typeface="ＭＳ Ｐゴシック" charset="-128"/>
                <a:cs typeface="ＭＳ Ｐゴシック" charset="-128"/>
              </a:rPr>
              <a:t>DryadLINQ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FlumeJava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lvl="1"/>
            <a:r>
              <a:rPr lang="en-US" dirty="0" smtClean="0">
                <a:ea typeface="ＭＳ Ｐゴシック" charset="-128"/>
                <a:cs typeface="ＭＳ Ｐゴシック" charset="-128"/>
              </a:rPr>
              <a:t>Similar “distributed collection” API, but cannot reuse datasets efficiently </a:t>
            </a:r>
            <a:r>
              <a:rPr lang="en-US" i="1" dirty="0" smtClean="0">
                <a:ea typeface="ＭＳ Ｐゴシック" charset="-128"/>
                <a:cs typeface="ＭＳ Ｐゴシック" charset="-128"/>
              </a:rPr>
              <a:t>across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queries</a:t>
            </a:r>
          </a:p>
          <a:p>
            <a:r>
              <a:rPr lang="en-US" dirty="0" smtClean="0"/>
              <a:t>Relational databases</a:t>
            </a:r>
            <a:endParaRPr lang="en-US" dirty="0">
              <a:ea typeface="ＭＳ Ｐゴシック" charset="-128"/>
              <a:cs typeface="ＭＳ Ｐゴシック" charset="-128"/>
            </a:endParaRPr>
          </a:p>
          <a:p>
            <a:pPr lvl="1">
              <a:spcBef>
                <a:spcPts val="300"/>
              </a:spcBef>
            </a:pPr>
            <a:r>
              <a:rPr lang="en-US" dirty="0" smtClean="0"/>
              <a:t>Lineage/provenance, </a:t>
            </a:r>
            <a:r>
              <a:rPr lang="en-US" dirty="0"/>
              <a:t>logical logging, </a:t>
            </a:r>
            <a:r>
              <a:rPr lang="en-US" dirty="0" smtClean="0"/>
              <a:t>materialized views</a:t>
            </a:r>
          </a:p>
          <a:p>
            <a:pPr marL="0" indent="0">
              <a:buFontTx/>
              <a:buNone/>
            </a:pPr>
            <a:r>
              <a:rPr lang="en-US" dirty="0" err="1" smtClean="0">
                <a:ea typeface="ＭＳ Ｐゴシック" charset="-128"/>
                <a:cs typeface="ＭＳ Ｐゴシック" charset="-128"/>
              </a:rPr>
              <a:t>GraphLab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, Piccolo,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BigTable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RAMCloud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lvl="1"/>
            <a:r>
              <a:rPr lang="en-US" dirty="0" smtClean="0"/>
              <a:t>Fine-grained writes similar to distributed shared memory</a:t>
            </a:r>
          </a:p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Iterative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MapReduce</a:t>
            </a: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(e.g. Twister,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HaLoop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)</a:t>
            </a:r>
          </a:p>
          <a:p>
            <a:pPr lvl="1"/>
            <a:r>
              <a:rPr lang="en-US" dirty="0" smtClean="0"/>
              <a:t>Implicit data sharing for a fixed computation pattern</a:t>
            </a:r>
          </a:p>
          <a:p>
            <a:r>
              <a:rPr lang="en-US" dirty="0" smtClean="0"/>
              <a:t>Caching systems (e.g. Nectar)</a:t>
            </a:r>
            <a:endParaRPr lang="en-US" dirty="0">
              <a:ea typeface="ＭＳ Ｐゴシック" charset="-128"/>
              <a:cs typeface="ＭＳ Ｐゴシック" charset="-128"/>
            </a:endParaRPr>
          </a:p>
          <a:p>
            <a:pPr lvl="1"/>
            <a:r>
              <a:rPr lang="en-US" dirty="0" smtClean="0"/>
              <a:t>Store data in files, no explicit control over what is cached</a:t>
            </a:r>
          </a:p>
        </p:txBody>
      </p:sp>
    </p:spTree>
    <p:extLst>
      <p:ext uri="{BB962C8B-B14F-4D97-AF65-F5344CB8AC3E}">
        <p14:creationId xmlns:p14="http://schemas.microsoft.com/office/powerpoint/2010/main" val="3495561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 smtClean="0"/>
              <a:t>Behavior with Not Enough RAM</a:t>
            </a:r>
            <a:endParaRPr lang="en-US" sz="45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3777817"/>
              </p:ext>
            </p:extLst>
          </p:nvPr>
        </p:nvGraphicFramePr>
        <p:xfrm>
          <a:off x="457200" y="19050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9468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Recovery Results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7263163"/>
              </p:ext>
            </p:extLst>
          </p:nvPr>
        </p:nvGraphicFramePr>
        <p:xfrm>
          <a:off x="609600" y="2057400"/>
          <a:ext cx="7924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8850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500" dirty="0" smtClean="0"/>
              <a:t>Spark Operations</a:t>
            </a:r>
            <a:endParaRPr lang="en-US" sz="55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9807"/>
              </p:ext>
            </p:extLst>
          </p:nvPr>
        </p:nvGraphicFramePr>
        <p:xfrm>
          <a:off x="457200" y="1905000"/>
          <a:ext cx="8229600" cy="4440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239726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Transformations</a:t>
                      </a:r>
                    </a:p>
                    <a:p>
                      <a:pPr algn="ctr"/>
                      <a:r>
                        <a:rPr lang="en-US" sz="2400" dirty="0" smtClean="0"/>
                        <a:t>(define a new RDD)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map</a:t>
                      </a:r>
                    </a:p>
                    <a:p>
                      <a:pPr algn="ctr"/>
                      <a:r>
                        <a:rPr lang="en-US" sz="2400" dirty="0" smtClean="0"/>
                        <a:t>filter</a:t>
                      </a:r>
                    </a:p>
                    <a:p>
                      <a:pPr algn="ctr"/>
                      <a:r>
                        <a:rPr lang="en-US" sz="2400" dirty="0" smtClean="0"/>
                        <a:t>sample</a:t>
                      </a:r>
                    </a:p>
                    <a:p>
                      <a:pPr algn="ctr"/>
                      <a:r>
                        <a:rPr lang="en-US" sz="2400" dirty="0" err="1" smtClean="0"/>
                        <a:t>groupByKey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err="1" smtClean="0"/>
                        <a:t>reduceByKey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err="1" smtClean="0"/>
                        <a:t>sortByKey</a:t>
                      </a:r>
                      <a:endParaRPr lang="en-US" sz="2400" dirty="0" smtClean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flatMap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union</a:t>
                      </a:r>
                    </a:p>
                    <a:p>
                      <a:pPr algn="ctr"/>
                      <a:r>
                        <a:rPr lang="en-US" sz="2400" dirty="0" smtClean="0"/>
                        <a:t>join</a:t>
                      </a:r>
                    </a:p>
                    <a:p>
                      <a:pPr algn="ctr"/>
                      <a:r>
                        <a:rPr lang="en-US" sz="2400" dirty="0" err="1" smtClean="0"/>
                        <a:t>cogroup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cross</a:t>
                      </a:r>
                      <a:br>
                        <a:rPr lang="en-US" sz="2400" dirty="0" smtClean="0"/>
                      </a:br>
                      <a:r>
                        <a:rPr lang="en-US" sz="2400" dirty="0" err="1" smtClean="0"/>
                        <a:t>mapValues</a:t>
                      </a:r>
                      <a:endParaRPr lang="en-US" sz="2400" dirty="0" smtClean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04305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Actions</a:t>
                      </a:r>
                    </a:p>
                    <a:p>
                      <a:pPr algn="ctr"/>
                      <a:r>
                        <a:rPr lang="en-US" sz="2400" dirty="0" smtClean="0"/>
                        <a:t>(return a result to driver program)</a:t>
                      </a:r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collect</a:t>
                      </a:r>
                    </a:p>
                    <a:p>
                      <a:pPr algn="ctr"/>
                      <a:r>
                        <a:rPr lang="en-US" sz="2400" dirty="0" smtClean="0"/>
                        <a:t>reduce</a:t>
                      </a:r>
                    </a:p>
                    <a:p>
                      <a:pPr algn="ctr"/>
                      <a:r>
                        <a:rPr lang="en-US" sz="2400" dirty="0" smtClean="0"/>
                        <a:t>count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save</a:t>
                      </a:r>
                    </a:p>
                    <a:p>
                      <a:pPr algn="ctr"/>
                      <a:r>
                        <a:rPr lang="en-US" sz="2400" dirty="0" err="1" smtClean="0"/>
                        <a:t>lookupKey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313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1867084"/>
            <a:ext cx="8229600" cy="226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ts val="2000"/>
              </a:spcBef>
              <a:spcAft>
                <a:spcPct val="0"/>
              </a:spcAft>
              <a:buNone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457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77724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Most current cluster programming </a:t>
            </a:r>
            <a:r>
              <a:rPr lang="en-US" dirty="0" smtClean="0"/>
              <a:t>models are based on </a:t>
            </a:r>
            <a:r>
              <a:rPr lang="en-US" i="1" dirty="0" smtClean="0"/>
              <a:t>acyclic data flow</a:t>
            </a:r>
            <a:r>
              <a:rPr lang="en-US" dirty="0" smtClean="0"/>
              <a:t> </a:t>
            </a:r>
            <a:r>
              <a:rPr lang="en-US" dirty="0"/>
              <a:t>from stable storage to stable </a:t>
            </a:r>
            <a:r>
              <a:rPr lang="en-US" dirty="0" smtClean="0"/>
              <a:t>storage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119260" y="3962400"/>
            <a:ext cx="7010399" cy="2409790"/>
            <a:chOff x="195109" y="1484921"/>
            <a:chExt cx="8663829" cy="3698990"/>
          </a:xfrm>
        </p:grpSpPr>
        <p:grpSp>
          <p:nvGrpSpPr>
            <p:cNvPr id="40" name="Group 230"/>
            <p:cNvGrpSpPr>
              <a:grpSpLocks/>
            </p:cNvGrpSpPr>
            <p:nvPr/>
          </p:nvGrpSpPr>
          <p:grpSpPr bwMode="auto">
            <a:xfrm>
              <a:off x="195109" y="1484921"/>
              <a:ext cx="8663829" cy="3698990"/>
              <a:chOff x="95767" y="2133596"/>
              <a:chExt cx="8881102" cy="4495804"/>
            </a:xfrm>
          </p:grpSpPr>
          <p:sp>
            <p:nvSpPr>
              <p:cNvPr id="44" name="Folded Corner 43"/>
              <p:cNvSpPr/>
              <p:nvPr/>
            </p:nvSpPr>
            <p:spPr>
              <a:xfrm rot="10800000">
                <a:off x="95767" y="2133596"/>
                <a:ext cx="1428233" cy="4495801"/>
              </a:xfrm>
              <a:prstGeom prst="foldedCorner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cxnSp>
            <p:nvCxnSpPr>
              <p:cNvPr id="45" name="Straight Arrow Connector 454"/>
              <p:cNvCxnSpPr>
                <a:cxnSpLocks noChangeShapeType="1"/>
                <a:stCxn id="46" idx="2"/>
                <a:endCxn id="50" idx="1"/>
              </p:cNvCxnSpPr>
              <p:nvPr/>
            </p:nvCxnSpPr>
            <p:spPr bwMode="auto">
              <a:xfrm>
                <a:off x="1676400" y="2882901"/>
                <a:ext cx="609599" cy="994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6" name="Right Bracket 45"/>
              <p:cNvSpPr/>
              <p:nvPr/>
            </p:nvSpPr>
            <p:spPr>
              <a:xfrm>
                <a:off x="1524000" y="21336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47" name="Right Bracket 46"/>
              <p:cNvSpPr/>
              <p:nvPr/>
            </p:nvSpPr>
            <p:spPr>
              <a:xfrm>
                <a:off x="1524000" y="36322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48" name="Right Bracket 47"/>
              <p:cNvSpPr/>
              <p:nvPr/>
            </p:nvSpPr>
            <p:spPr>
              <a:xfrm>
                <a:off x="1524000" y="51308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cxnSp>
            <p:nvCxnSpPr>
              <p:cNvPr id="49" name="Straight Arrow Connector 124"/>
              <p:cNvCxnSpPr>
                <a:cxnSpLocks noChangeShapeType="1"/>
                <a:stCxn id="47" idx="2"/>
                <a:endCxn id="51" idx="1"/>
              </p:cNvCxnSpPr>
              <p:nvPr/>
            </p:nvCxnSpPr>
            <p:spPr bwMode="auto">
              <a:xfrm>
                <a:off x="1676400" y="4381502"/>
                <a:ext cx="609599" cy="13941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0" name="Rounded Rectangle 49"/>
              <p:cNvSpPr/>
              <p:nvPr/>
            </p:nvSpPr>
            <p:spPr>
              <a:xfrm>
                <a:off x="2286000" y="2520141"/>
                <a:ext cx="1218523" cy="74539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2286000" y="4016250"/>
                <a:ext cx="1218523" cy="75838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2286000" y="5518377"/>
                <a:ext cx="1218523" cy="74799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cxnSp>
            <p:nvCxnSpPr>
              <p:cNvPr id="53" name="Straight Arrow Connector 135"/>
              <p:cNvCxnSpPr>
                <a:cxnSpLocks noChangeShapeType="1"/>
                <a:stCxn id="48" idx="2"/>
                <a:endCxn id="52" idx="1"/>
              </p:cNvCxnSpPr>
              <p:nvPr/>
            </p:nvCxnSpPr>
            <p:spPr bwMode="auto">
              <a:xfrm>
                <a:off x="1676400" y="5880101"/>
                <a:ext cx="609599" cy="12274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Rounded Rectangle 53"/>
              <p:cNvSpPr/>
              <p:nvPr/>
            </p:nvSpPr>
            <p:spPr>
              <a:xfrm>
                <a:off x="5519622" y="2836761"/>
                <a:ext cx="1363025" cy="79319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Reduce</a:t>
                </a:r>
              </a:p>
            </p:txBody>
          </p:sp>
          <p:sp>
            <p:nvSpPr>
              <p:cNvPr id="55" name="Rounded Rectangle 54"/>
              <p:cNvSpPr/>
              <p:nvPr/>
            </p:nvSpPr>
            <p:spPr>
              <a:xfrm>
                <a:off x="5519622" y="5110723"/>
                <a:ext cx="1363025" cy="751943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Reduce</a:t>
                </a:r>
              </a:p>
            </p:txBody>
          </p:sp>
          <p:cxnSp>
            <p:nvCxnSpPr>
              <p:cNvPr id="56" name="Straight Arrow Connector 155"/>
              <p:cNvCxnSpPr>
                <a:cxnSpLocks noChangeShapeType="1"/>
                <a:stCxn id="50" idx="3"/>
              </p:cNvCxnSpPr>
              <p:nvPr/>
            </p:nvCxnSpPr>
            <p:spPr bwMode="auto">
              <a:xfrm>
                <a:off x="3504523" y="2892841"/>
                <a:ext cx="2015101" cy="239827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7" name="Straight Arrow Connector 158"/>
              <p:cNvCxnSpPr>
                <a:cxnSpLocks noChangeShapeType="1"/>
                <a:stCxn id="50" idx="3"/>
              </p:cNvCxnSpPr>
              <p:nvPr/>
            </p:nvCxnSpPr>
            <p:spPr bwMode="auto">
              <a:xfrm>
                <a:off x="3504523" y="2892841"/>
                <a:ext cx="2015101" cy="2452048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Straight Arrow Connector 161"/>
              <p:cNvCxnSpPr>
                <a:cxnSpLocks noChangeShapeType="1"/>
                <a:stCxn id="52" idx="3"/>
              </p:cNvCxnSpPr>
              <p:nvPr/>
            </p:nvCxnSpPr>
            <p:spPr bwMode="auto">
              <a:xfrm flipV="1">
                <a:off x="3504523" y="3346759"/>
                <a:ext cx="2015101" cy="2545616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Straight Arrow Connector 162"/>
              <p:cNvCxnSpPr>
                <a:cxnSpLocks noChangeShapeType="1"/>
                <a:stCxn id="51" idx="3"/>
                <a:endCxn id="55" idx="1"/>
              </p:cNvCxnSpPr>
              <p:nvPr/>
            </p:nvCxnSpPr>
            <p:spPr bwMode="auto">
              <a:xfrm>
                <a:off x="3504523" y="4395442"/>
                <a:ext cx="2015100" cy="1091253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0" name="Straight Arrow Connector 163"/>
              <p:cNvCxnSpPr>
                <a:cxnSpLocks noChangeShapeType="1"/>
                <a:stCxn id="51" idx="3"/>
                <a:endCxn id="54" idx="1"/>
              </p:cNvCxnSpPr>
              <p:nvPr/>
            </p:nvCxnSpPr>
            <p:spPr bwMode="auto">
              <a:xfrm flipV="1">
                <a:off x="3504523" y="3233360"/>
                <a:ext cx="2015100" cy="1162082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1" name="Straight Arrow Connector 164"/>
              <p:cNvCxnSpPr>
                <a:cxnSpLocks noChangeShapeType="1"/>
                <a:stCxn id="52" idx="3"/>
              </p:cNvCxnSpPr>
              <p:nvPr/>
            </p:nvCxnSpPr>
            <p:spPr bwMode="auto">
              <a:xfrm flipV="1">
                <a:off x="3504523" y="5630339"/>
                <a:ext cx="2015101" cy="262036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2" name="Straight Arrow Connector 182"/>
              <p:cNvCxnSpPr>
                <a:cxnSpLocks noChangeShapeType="1"/>
                <a:stCxn id="54" idx="3"/>
                <a:endCxn id="65" idx="2"/>
              </p:cNvCxnSpPr>
              <p:nvPr/>
            </p:nvCxnSpPr>
            <p:spPr bwMode="auto">
              <a:xfrm>
                <a:off x="6882647" y="3233360"/>
                <a:ext cx="508753" cy="6533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Straight Arrow Connector 183"/>
              <p:cNvCxnSpPr>
                <a:cxnSpLocks noChangeShapeType="1"/>
                <a:stCxn id="55" idx="3"/>
                <a:endCxn id="66" idx="2"/>
              </p:cNvCxnSpPr>
              <p:nvPr/>
            </p:nvCxnSpPr>
            <p:spPr bwMode="auto">
              <a:xfrm>
                <a:off x="6882647" y="5486695"/>
                <a:ext cx="508753" cy="1099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4" name="Folded Corner 63"/>
              <p:cNvSpPr/>
              <p:nvPr/>
            </p:nvSpPr>
            <p:spPr>
              <a:xfrm rot="10800000">
                <a:off x="7543798" y="2133596"/>
                <a:ext cx="1433071" cy="4495800"/>
              </a:xfrm>
              <a:prstGeom prst="foldedCorner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65" name="Right Bracket 64"/>
              <p:cNvSpPr/>
              <p:nvPr/>
            </p:nvSpPr>
            <p:spPr>
              <a:xfrm flipH="1">
                <a:off x="7391400" y="2133600"/>
                <a:ext cx="152400" cy="2212585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66" name="Right Bracket 65"/>
              <p:cNvSpPr/>
              <p:nvPr/>
            </p:nvSpPr>
            <p:spPr>
              <a:xfrm flipH="1">
                <a:off x="7391400" y="4346185"/>
                <a:ext cx="152400" cy="2283215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195109" y="3005909"/>
              <a:ext cx="8663829" cy="643663"/>
              <a:chOff x="285669" y="3684835"/>
              <a:chExt cx="8636670" cy="643663"/>
            </a:xfrm>
          </p:grpSpPr>
          <p:sp>
            <p:nvSpPr>
              <p:cNvPr id="42" name="TextBox 217"/>
              <p:cNvSpPr txBox="1">
                <a:spLocks noChangeArrowheads="1"/>
              </p:cNvSpPr>
              <p:nvPr/>
            </p:nvSpPr>
            <p:spPr bwMode="auto">
              <a:xfrm>
                <a:off x="285669" y="3684836"/>
                <a:ext cx="1388924" cy="6436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rbel"/>
                    <a:ea typeface="ＭＳ Ｐゴシック" charset="0"/>
                    <a:cs typeface="Corbel"/>
                  </a:rPr>
                  <a:t>Input</a:t>
                </a:r>
              </a:p>
            </p:txBody>
          </p:sp>
          <p:sp>
            <p:nvSpPr>
              <p:cNvPr id="43" name="TextBox 221"/>
              <p:cNvSpPr txBox="1">
                <a:spLocks noChangeArrowheads="1"/>
              </p:cNvSpPr>
              <p:nvPr/>
            </p:nvSpPr>
            <p:spPr bwMode="auto">
              <a:xfrm>
                <a:off x="7539236" y="3684835"/>
                <a:ext cx="1383103" cy="643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rbel"/>
                    <a:ea typeface="ＭＳ Ｐゴシック" charset="0"/>
                    <a:cs typeface="Corbel"/>
                  </a:rPr>
                  <a:t>Output</a:t>
                </a:r>
              </a:p>
            </p:txBody>
          </p:sp>
        </p:grpSp>
      </p:grpSp>
      <p:sp>
        <p:nvSpPr>
          <p:cNvPr id="67" name="Can 66"/>
          <p:cNvSpPr/>
          <p:nvPr/>
        </p:nvSpPr>
        <p:spPr>
          <a:xfrm>
            <a:off x="7648721" y="5764322"/>
            <a:ext cx="564024" cy="537089"/>
          </a:xfrm>
          <a:prstGeom prst="ca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68" name="Can 67"/>
          <p:cNvSpPr/>
          <p:nvPr/>
        </p:nvSpPr>
        <p:spPr>
          <a:xfrm>
            <a:off x="1741978" y="5758087"/>
            <a:ext cx="564024" cy="537089"/>
          </a:xfrm>
          <a:prstGeom prst="ca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50249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19260" y="3959698"/>
            <a:ext cx="7010399" cy="2409790"/>
            <a:chOff x="195109" y="1484921"/>
            <a:chExt cx="8663829" cy="3698990"/>
          </a:xfrm>
        </p:grpSpPr>
        <p:grpSp>
          <p:nvGrpSpPr>
            <p:cNvPr id="5" name="Group 230"/>
            <p:cNvGrpSpPr>
              <a:grpSpLocks/>
            </p:cNvGrpSpPr>
            <p:nvPr/>
          </p:nvGrpSpPr>
          <p:grpSpPr bwMode="auto">
            <a:xfrm>
              <a:off x="195109" y="1484921"/>
              <a:ext cx="8663829" cy="3698990"/>
              <a:chOff x="95767" y="2133596"/>
              <a:chExt cx="8881102" cy="4495804"/>
            </a:xfrm>
          </p:grpSpPr>
          <p:sp>
            <p:nvSpPr>
              <p:cNvPr id="11" name="Folded Corner 10"/>
              <p:cNvSpPr/>
              <p:nvPr/>
            </p:nvSpPr>
            <p:spPr>
              <a:xfrm rot="10800000">
                <a:off x="95767" y="2133596"/>
                <a:ext cx="1428233" cy="4495801"/>
              </a:xfrm>
              <a:prstGeom prst="foldedCorner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cxnSp>
            <p:nvCxnSpPr>
              <p:cNvPr id="12" name="Straight Arrow Connector 454"/>
              <p:cNvCxnSpPr>
                <a:cxnSpLocks noChangeShapeType="1"/>
                <a:stCxn id="16" idx="2"/>
                <a:endCxn id="20" idx="1"/>
              </p:cNvCxnSpPr>
              <p:nvPr/>
            </p:nvCxnSpPr>
            <p:spPr bwMode="auto">
              <a:xfrm>
                <a:off x="1676400" y="2882901"/>
                <a:ext cx="609599" cy="994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" name="Right Bracket 15"/>
              <p:cNvSpPr/>
              <p:nvPr/>
            </p:nvSpPr>
            <p:spPr>
              <a:xfrm>
                <a:off x="1524000" y="21336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17" name="Right Bracket 16"/>
              <p:cNvSpPr/>
              <p:nvPr/>
            </p:nvSpPr>
            <p:spPr>
              <a:xfrm>
                <a:off x="1524000" y="36322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18" name="Right Bracket 17"/>
              <p:cNvSpPr/>
              <p:nvPr/>
            </p:nvSpPr>
            <p:spPr>
              <a:xfrm>
                <a:off x="1524000" y="5130800"/>
                <a:ext cx="152400" cy="1498600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cxnSp>
            <p:nvCxnSpPr>
              <p:cNvPr id="19" name="Straight Arrow Connector 124"/>
              <p:cNvCxnSpPr>
                <a:cxnSpLocks noChangeShapeType="1"/>
                <a:stCxn id="17" idx="2"/>
                <a:endCxn id="21" idx="1"/>
              </p:cNvCxnSpPr>
              <p:nvPr/>
            </p:nvCxnSpPr>
            <p:spPr bwMode="auto">
              <a:xfrm>
                <a:off x="1676400" y="4381502"/>
                <a:ext cx="609599" cy="13941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0" name="Rounded Rectangle 19"/>
              <p:cNvSpPr/>
              <p:nvPr/>
            </p:nvSpPr>
            <p:spPr>
              <a:xfrm>
                <a:off x="2286000" y="2520141"/>
                <a:ext cx="1218523" cy="74539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286000" y="4016250"/>
                <a:ext cx="1218523" cy="75838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2286000" y="5518377"/>
                <a:ext cx="1218523" cy="747994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Map</a:t>
                </a:r>
              </a:p>
            </p:txBody>
          </p:sp>
          <p:cxnSp>
            <p:nvCxnSpPr>
              <p:cNvPr id="23" name="Straight Arrow Connector 135"/>
              <p:cNvCxnSpPr>
                <a:cxnSpLocks noChangeShapeType="1"/>
                <a:stCxn id="18" idx="2"/>
                <a:endCxn id="22" idx="1"/>
              </p:cNvCxnSpPr>
              <p:nvPr/>
            </p:nvCxnSpPr>
            <p:spPr bwMode="auto">
              <a:xfrm>
                <a:off x="1676400" y="5880101"/>
                <a:ext cx="609599" cy="12274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" name="Rounded Rectangle 23"/>
              <p:cNvSpPr/>
              <p:nvPr/>
            </p:nvSpPr>
            <p:spPr>
              <a:xfrm>
                <a:off x="5519622" y="2836761"/>
                <a:ext cx="1363025" cy="79319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Reduce</a:t>
                </a: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5519622" y="5118091"/>
                <a:ext cx="1363025" cy="731788"/>
              </a:xfrm>
              <a:prstGeom prst="round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orbel"/>
                    <a:ea typeface="ＭＳ Ｐゴシック" pitchFamily="-105" charset="-128"/>
                    <a:cs typeface="Corbel"/>
                  </a:rPr>
                  <a:t>Reduce</a:t>
                </a:r>
              </a:p>
            </p:txBody>
          </p:sp>
          <p:cxnSp>
            <p:nvCxnSpPr>
              <p:cNvPr id="26" name="Straight Arrow Connector 155"/>
              <p:cNvCxnSpPr>
                <a:cxnSpLocks noChangeShapeType="1"/>
                <a:stCxn id="20" idx="3"/>
              </p:cNvCxnSpPr>
              <p:nvPr/>
            </p:nvCxnSpPr>
            <p:spPr bwMode="auto">
              <a:xfrm>
                <a:off x="3504523" y="2892841"/>
                <a:ext cx="2015101" cy="239827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Straight Arrow Connector 158"/>
              <p:cNvCxnSpPr>
                <a:cxnSpLocks noChangeShapeType="1"/>
                <a:stCxn id="20" idx="3"/>
              </p:cNvCxnSpPr>
              <p:nvPr/>
            </p:nvCxnSpPr>
            <p:spPr bwMode="auto">
              <a:xfrm>
                <a:off x="3504523" y="2892841"/>
                <a:ext cx="2015101" cy="2452048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Straight Arrow Connector 161"/>
              <p:cNvCxnSpPr>
                <a:cxnSpLocks noChangeShapeType="1"/>
                <a:stCxn id="22" idx="3"/>
              </p:cNvCxnSpPr>
              <p:nvPr/>
            </p:nvCxnSpPr>
            <p:spPr bwMode="auto">
              <a:xfrm flipV="1">
                <a:off x="3504523" y="3346759"/>
                <a:ext cx="2015101" cy="2545616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9" name="Straight Arrow Connector 162"/>
              <p:cNvCxnSpPr>
                <a:cxnSpLocks noChangeShapeType="1"/>
                <a:stCxn id="21" idx="3"/>
                <a:endCxn id="25" idx="1"/>
              </p:cNvCxnSpPr>
              <p:nvPr/>
            </p:nvCxnSpPr>
            <p:spPr bwMode="auto">
              <a:xfrm>
                <a:off x="3504523" y="4395442"/>
                <a:ext cx="2015100" cy="1088544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" name="Straight Arrow Connector 163"/>
              <p:cNvCxnSpPr>
                <a:cxnSpLocks noChangeShapeType="1"/>
                <a:stCxn id="21" idx="3"/>
                <a:endCxn id="24" idx="1"/>
              </p:cNvCxnSpPr>
              <p:nvPr/>
            </p:nvCxnSpPr>
            <p:spPr bwMode="auto">
              <a:xfrm flipV="1">
                <a:off x="3504523" y="3233360"/>
                <a:ext cx="2015100" cy="1162082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" name="Straight Arrow Connector 164"/>
              <p:cNvCxnSpPr>
                <a:cxnSpLocks noChangeShapeType="1"/>
                <a:stCxn id="22" idx="3"/>
              </p:cNvCxnSpPr>
              <p:nvPr/>
            </p:nvCxnSpPr>
            <p:spPr bwMode="auto">
              <a:xfrm flipV="1">
                <a:off x="3504523" y="5630339"/>
                <a:ext cx="2015101" cy="262036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2" name="Straight Arrow Connector 182"/>
              <p:cNvCxnSpPr>
                <a:cxnSpLocks noChangeShapeType="1"/>
                <a:stCxn id="24" idx="3"/>
                <a:endCxn id="37" idx="2"/>
              </p:cNvCxnSpPr>
              <p:nvPr/>
            </p:nvCxnSpPr>
            <p:spPr bwMode="auto">
              <a:xfrm>
                <a:off x="6882647" y="3233360"/>
                <a:ext cx="508753" cy="6533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" name="Straight Arrow Connector 183"/>
              <p:cNvCxnSpPr>
                <a:cxnSpLocks noChangeShapeType="1"/>
                <a:stCxn id="25" idx="3"/>
                <a:endCxn id="38" idx="2"/>
              </p:cNvCxnSpPr>
              <p:nvPr/>
            </p:nvCxnSpPr>
            <p:spPr bwMode="auto">
              <a:xfrm>
                <a:off x="6882647" y="5483986"/>
                <a:ext cx="508753" cy="3807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4" name="Folded Corner 33"/>
              <p:cNvSpPr/>
              <p:nvPr/>
            </p:nvSpPr>
            <p:spPr>
              <a:xfrm rot="10800000">
                <a:off x="7543798" y="2133596"/>
                <a:ext cx="1433071" cy="4495800"/>
              </a:xfrm>
              <a:prstGeom prst="foldedCorner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37" name="Right Bracket 36"/>
              <p:cNvSpPr/>
              <p:nvPr/>
            </p:nvSpPr>
            <p:spPr>
              <a:xfrm flipH="1">
                <a:off x="7391400" y="2133600"/>
                <a:ext cx="152400" cy="2212585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  <p:sp>
            <p:nvSpPr>
              <p:cNvPr id="38" name="Right Bracket 37"/>
              <p:cNvSpPr/>
              <p:nvPr/>
            </p:nvSpPr>
            <p:spPr>
              <a:xfrm flipH="1">
                <a:off x="7391400" y="4346185"/>
                <a:ext cx="152400" cy="2283215"/>
              </a:xfrm>
              <a:prstGeom prst="rightBracket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rbel"/>
                  <a:ea typeface="ＭＳ Ｐゴシック" pitchFamily="-105" charset="-128"/>
                  <a:cs typeface="Corbel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95109" y="3005909"/>
              <a:ext cx="8663829" cy="643663"/>
              <a:chOff x="285669" y="3684835"/>
              <a:chExt cx="8636670" cy="643663"/>
            </a:xfrm>
          </p:grpSpPr>
          <p:sp>
            <p:nvSpPr>
              <p:cNvPr id="7" name="TextBox 217"/>
              <p:cNvSpPr txBox="1">
                <a:spLocks noChangeArrowheads="1"/>
              </p:cNvSpPr>
              <p:nvPr/>
            </p:nvSpPr>
            <p:spPr bwMode="auto">
              <a:xfrm>
                <a:off x="285669" y="3684836"/>
                <a:ext cx="1388924" cy="6436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rbel"/>
                    <a:ea typeface="ＭＳ Ｐゴシック" charset="0"/>
                    <a:cs typeface="Corbel"/>
                  </a:rPr>
                  <a:t>Input</a:t>
                </a:r>
              </a:p>
            </p:txBody>
          </p:sp>
          <p:sp>
            <p:nvSpPr>
              <p:cNvPr id="10" name="TextBox 221"/>
              <p:cNvSpPr txBox="1">
                <a:spLocks noChangeArrowheads="1"/>
              </p:cNvSpPr>
              <p:nvPr/>
            </p:nvSpPr>
            <p:spPr bwMode="auto">
              <a:xfrm>
                <a:off x="7539236" y="3684835"/>
                <a:ext cx="1383103" cy="643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rbel"/>
                    <a:ea typeface="ＭＳ Ｐゴシック" charset="0"/>
                    <a:cs typeface="Corbel"/>
                  </a:rPr>
                  <a:t>Output</a:t>
                </a:r>
              </a:p>
            </p:txBody>
          </p:sp>
        </p:grpSp>
      </p:grpSp>
      <p:sp>
        <p:nvSpPr>
          <p:cNvPr id="110" name="Can 109"/>
          <p:cNvSpPr/>
          <p:nvPr/>
        </p:nvSpPr>
        <p:spPr>
          <a:xfrm>
            <a:off x="7648721" y="5761620"/>
            <a:ext cx="564024" cy="537089"/>
          </a:xfrm>
          <a:prstGeom prst="ca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111" name="Can 110"/>
          <p:cNvSpPr/>
          <p:nvPr/>
        </p:nvSpPr>
        <p:spPr>
          <a:xfrm>
            <a:off x="1741978" y="5755385"/>
            <a:ext cx="564024" cy="537089"/>
          </a:xfrm>
          <a:prstGeom prst="ca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810000"/>
            <a:ext cx="9143999" cy="28956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  <a:headEnd type="none" w="med" len="med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600364" y="4366660"/>
            <a:ext cx="8077200" cy="1584998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0" bIns="45720" rtlCol="0" anchor="ctr"/>
          <a:lstStyle/>
          <a:p>
            <a:pPr algn="ctr"/>
            <a:r>
              <a:rPr lang="en-US" sz="3200" b="1" dirty="0" smtClean="0"/>
              <a:t>Benefits of data flow:</a:t>
            </a:r>
            <a:r>
              <a:rPr lang="en-US" sz="3200" dirty="0" smtClean="0"/>
              <a:t> runtime can decide where to run tasks and can automatically recover from failures</a:t>
            </a:r>
            <a:endParaRPr lang="en-US" sz="3200" dirty="0"/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457200" y="1867084"/>
            <a:ext cx="8229600" cy="2263391"/>
          </a:xfrm>
        </p:spPr>
        <p:txBody>
          <a:bodyPr>
            <a:normAutofit/>
          </a:bodyPr>
          <a:lstStyle/>
          <a:p>
            <a:r>
              <a:rPr lang="en-US" dirty="0"/>
              <a:t>Most current cluster programming models are based on </a:t>
            </a:r>
            <a:r>
              <a:rPr lang="en-US" i="1" dirty="0"/>
              <a:t>acyclic data flow</a:t>
            </a:r>
            <a:r>
              <a:rPr lang="en-US" dirty="0"/>
              <a:t> from stable storage to stable </a:t>
            </a:r>
            <a:r>
              <a:rPr lang="en-US" dirty="0" smtClean="0"/>
              <a:t>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57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Acyclic data flow is inefficient for applications that repeatedly reuse a </a:t>
            </a:r>
            <a:r>
              <a:rPr lang="en-US" i="1" dirty="0" smtClean="0"/>
              <a:t>working set</a:t>
            </a:r>
            <a:r>
              <a:rPr lang="en-US" dirty="0" smtClean="0"/>
              <a:t> of data:</a:t>
            </a:r>
            <a:endParaRPr lang="en-US" dirty="0"/>
          </a:p>
          <a:p>
            <a:pPr lvl="1"/>
            <a:r>
              <a:rPr lang="en-US" sz="3000" b="1" dirty="0" smtClean="0"/>
              <a:t>Iterative</a:t>
            </a:r>
            <a:r>
              <a:rPr lang="en-US" sz="3000" dirty="0" smtClean="0"/>
              <a:t> algorithms (machine learning, graphs)</a:t>
            </a:r>
            <a:endParaRPr lang="en-US" sz="3000" dirty="0"/>
          </a:p>
          <a:p>
            <a:pPr lvl="1"/>
            <a:r>
              <a:rPr lang="en-US" sz="3000" b="1" dirty="0" smtClean="0"/>
              <a:t>Interactive</a:t>
            </a:r>
            <a:r>
              <a:rPr lang="en-US" sz="3000" dirty="0" smtClean="0"/>
              <a:t> data mining tools (R, Excel, Python)</a:t>
            </a:r>
          </a:p>
          <a:p>
            <a:r>
              <a:rPr lang="en-US" dirty="0" smtClean="0"/>
              <a:t>With current frameworks, apps reload data from stable storage on each quer</a:t>
            </a:r>
            <a:r>
              <a:rPr lang="en-US" dirty="0"/>
              <a:t>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6030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Solution: Resilient</a:t>
            </a:r>
            <a:br>
              <a:rPr lang="en-US" sz="4800" dirty="0" smtClean="0"/>
            </a:br>
            <a:r>
              <a:rPr lang="en-US" sz="4800" dirty="0" smtClean="0"/>
              <a:t>Distributed Datasets (RDDs)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21162"/>
          </a:xfrm>
        </p:spPr>
        <p:txBody>
          <a:bodyPr>
            <a:normAutofit/>
          </a:bodyPr>
          <a:lstStyle/>
          <a:p>
            <a:r>
              <a:rPr lang="en-US" dirty="0" smtClean="0"/>
              <a:t>Allow apps to keep working sets in memory for efficient reuse</a:t>
            </a:r>
          </a:p>
          <a:p>
            <a:r>
              <a:rPr lang="en-US" dirty="0" smtClean="0"/>
              <a:t>Retain the attractive properties of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Fault tolerance, data locality, scalability</a:t>
            </a:r>
          </a:p>
          <a:p>
            <a:r>
              <a:rPr lang="en-US" dirty="0" smtClean="0"/>
              <a:t>Support a wide range of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3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15635" y="1974127"/>
            <a:ext cx="8305800" cy="616673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Spark programming model</a:t>
            </a:r>
          </a:p>
          <a:p>
            <a:pPr marL="0" indent="0">
              <a:buNone/>
            </a:pPr>
            <a:r>
              <a:rPr lang="en-US" dirty="0" smtClean="0"/>
              <a:t>Implementation</a:t>
            </a:r>
          </a:p>
          <a:p>
            <a:pPr marL="0" indent="0">
              <a:buNone/>
            </a:pPr>
            <a:r>
              <a:rPr lang="en-US" dirty="0" smtClean="0"/>
              <a:t>Demo</a:t>
            </a:r>
          </a:p>
          <a:p>
            <a:pPr marL="0" indent="0">
              <a:buNone/>
            </a:pPr>
            <a:r>
              <a:rPr lang="en-US" dirty="0" smtClean="0"/>
              <a:t>User applications</a:t>
            </a:r>
          </a:p>
        </p:txBody>
      </p:sp>
    </p:spTree>
    <p:extLst>
      <p:ext uri="{BB962C8B-B14F-4D97-AF65-F5344CB8AC3E}">
        <p14:creationId xmlns:p14="http://schemas.microsoft.com/office/powerpoint/2010/main" val="171029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Programming Model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Resilient distributed datasets (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RDDs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)</a:t>
            </a:r>
          </a:p>
          <a:p>
            <a:pPr lvl="1"/>
            <a:r>
              <a:rPr lang="en-US" dirty="0" smtClean="0"/>
              <a:t>Immutable, partitioned collections of objects</a:t>
            </a:r>
          </a:p>
          <a:p>
            <a:pPr lvl="1"/>
            <a:r>
              <a:rPr lang="en-US" dirty="0" smtClean="0"/>
              <a:t>Created through parallel </a:t>
            </a:r>
            <a:r>
              <a:rPr lang="en-US" i="1" dirty="0" smtClean="0"/>
              <a:t>transformations</a:t>
            </a:r>
            <a:r>
              <a:rPr lang="en-US" dirty="0" smtClean="0"/>
              <a:t> (map, filter, </a:t>
            </a:r>
            <a:r>
              <a:rPr lang="en-US" dirty="0" err="1" smtClean="0"/>
              <a:t>groupBy</a:t>
            </a:r>
            <a:r>
              <a:rPr lang="en-US" dirty="0" smtClean="0"/>
              <a:t>, join, …) on data in stable storage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lvl="1"/>
            <a:r>
              <a:rPr lang="en-US" dirty="0" smtClean="0"/>
              <a:t>Can be</a:t>
            </a:r>
            <a:r>
              <a:rPr lang="en-US" i="1" dirty="0" smtClean="0"/>
              <a:t> cached</a:t>
            </a:r>
            <a:r>
              <a:rPr lang="en-US" dirty="0" smtClean="0"/>
              <a:t> for efficient reuse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marL="0" indent="0">
              <a:buFontTx/>
              <a:buNone/>
            </a:pPr>
            <a:r>
              <a:rPr lang="en-US" i="1" dirty="0" smtClean="0">
                <a:ea typeface="ＭＳ Ｐゴシック" charset="-128"/>
                <a:cs typeface="ＭＳ Ｐゴシック" charset="-128"/>
              </a:rPr>
              <a:t>Actions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on RDDs</a:t>
            </a:r>
          </a:p>
          <a:p>
            <a:pPr lvl="1"/>
            <a:r>
              <a:rPr lang="en-US" dirty="0" smtClean="0"/>
              <a:t>Count, reduce, collect, save, …</a:t>
            </a:r>
          </a:p>
        </p:txBody>
      </p:sp>
    </p:spTree>
    <p:extLst>
      <p:ext uri="{BB962C8B-B14F-4D97-AF65-F5344CB8AC3E}">
        <p14:creationId xmlns:p14="http://schemas.microsoft.com/office/powerpoint/2010/main" val="2219673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5700" dirty="0" smtClean="0"/>
              <a:t>Example: Log Mining</a:t>
            </a:r>
            <a:endParaRPr lang="en-US" sz="5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371600"/>
          </a:xfrm>
        </p:spPr>
        <p:txBody>
          <a:bodyPr/>
          <a:lstStyle/>
          <a:p>
            <a:pPr marL="0">
              <a:buNone/>
            </a:pPr>
            <a:r>
              <a:rPr lang="en-US" sz="3000" dirty="0" smtClean="0"/>
              <a:t>Load error messages from a log into memory, then interactively search for various patterns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667000"/>
            <a:ext cx="57912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 smtClean="0">
                <a:latin typeface="Lucida Console"/>
                <a:cs typeface="Lucida Console"/>
              </a:rPr>
              <a:t>lines = </a:t>
            </a:r>
            <a:r>
              <a:rPr lang="en-US" sz="1600" dirty="0" err="1" smtClean="0">
                <a:latin typeface="Lucida Console"/>
                <a:cs typeface="Lucida Console"/>
              </a:rPr>
              <a:t>spark.textFile(“hdfs</a:t>
            </a:r>
            <a:r>
              <a:rPr lang="en-US" sz="1600" dirty="0" smtClean="0">
                <a:latin typeface="Lucida Console"/>
                <a:cs typeface="Lucida Console"/>
              </a:rPr>
              <a:t>://...”)</a:t>
            </a:r>
          </a:p>
          <a:p>
            <a:pPr>
              <a:spcBef>
                <a:spcPts val="600"/>
              </a:spcBef>
            </a:pPr>
            <a:r>
              <a:rPr lang="en-US" sz="1600" dirty="0" smtClean="0">
                <a:latin typeface="Lucida Console"/>
                <a:cs typeface="Lucida Console"/>
              </a:rPr>
              <a:t>errors = </a:t>
            </a:r>
            <a:r>
              <a:rPr lang="en-US" sz="1600" dirty="0" err="1" smtClean="0">
                <a:latin typeface="Lucida Console"/>
                <a:cs typeface="Lucida Console"/>
              </a:rPr>
              <a:t>lines.</a:t>
            </a:r>
            <a:r>
              <a:rPr lang="en-US" sz="16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1600" dirty="0" err="1" smtClean="0">
                <a:latin typeface="Lucida Console"/>
                <a:cs typeface="Lucida Console"/>
              </a:rPr>
              <a:t>(</a:t>
            </a:r>
            <a:r>
              <a:rPr lang="en-US" sz="1600" dirty="0" err="1" smtClean="0">
                <a:solidFill>
                  <a:srgbClr val="FF0080"/>
                </a:solidFill>
                <a:latin typeface="Lucida Console"/>
                <a:cs typeface="Lucida Console"/>
              </a:rPr>
              <a:t>_.startsWith(“ERROR</a:t>
            </a:r>
            <a:r>
              <a:rPr lang="en-US" sz="1600" dirty="0" smtClean="0">
                <a:solidFill>
                  <a:srgbClr val="FF0080"/>
                </a:solidFill>
                <a:latin typeface="Lucida Console"/>
                <a:cs typeface="Lucida Console"/>
              </a:rPr>
              <a:t>”)</a:t>
            </a:r>
            <a:r>
              <a:rPr lang="en-US" sz="1600" dirty="0" smtClean="0">
                <a:latin typeface="Lucida Console"/>
                <a:cs typeface="Lucida Console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1600" dirty="0" smtClean="0">
                <a:latin typeface="Lucida Console"/>
                <a:cs typeface="Lucida Console"/>
              </a:rPr>
              <a:t>messages = errors.</a:t>
            </a:r>
            <a:r>
              <a:rPr lang="en-US" sz="1600" dirty="0" smtClean="0">
                <a:solidFill>
                  <a:srgbClr val="3366FF"/>
                </a:solidFill>
                <a:latin typeface="Lucida Console"/>
                <a:cs typeface="Lucida Console"/>
              </a:rPr>
              <a:t>map</a:t>
            </a:r>
            <a:r>
              <a:rPr lang="en-US" sz="1600" dirty="0" smtClean="0">
                <a:latin typeface="Lucida Console"/>
                <a:cs typeface="Lucida Console"/>
              </a:rPr>
              <a:t>(</a:t>
            </a:r>
            <a:r>
              <a:rPr lang="en-US" sz="1600" dirty="0" smtClean="0">
                <a:solidFill>
                  <a:srgbClr val="FF0080"/>
                </a:solidFill>
                <a:latin typeface="Lucida Console"/>
                <a:cs typeface="Lucida Console"/>
              </a:rPr>
              <a:t>_.split(‘\t’)(2)</a:t>
            </a:r>
            <a:r>
              <a:rPr lang="en-US" sz="1600" dirty="0" smtClean="0">
                <a:latin typeface="Lucida Console"/>
                <a:cs typeface="Lucida Console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sz="1600" dirty="0" err="1" smtClean="0">
                <a:latin typeface="Lucida Console"/>
                <a:cs typeface="Lucida Console"/>
              </a:rPr>
              <a:t>cachedMsgs</a:t>
            </a:r>
            <a:r>
              <a:rPr lang="en-US" sz="1600" dirty="0" smtClean="0">
                <a:latin typeface="Lucida Console"/>
                <a:cs typeface="Lucida Console"/>
              </a:rPr>
              <a:t> = </a:t>
            </a:r>
            <a:r>
              <a:rPr lang="en-US" sz="1600" dirty="0" err="1" smtClean="0">
                <a:latin typeface="Lucida Console"/>
                <a:cs typeface="Lucida Console"/>
              </a:rPr>
              <a:t>messages.</a:t>
            </a:r>
            <a:r>
              <a:rPr lang="en-US" sz="16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cache</a:t>
            </a:r>
            <a:r>
              <a:rPr lang="en-US" sz="1600" dirty="0" smtClean="0">
                <a:latin typeface="Lucida Console"/>
                <a:cs typeface="Lucida Console"/>
              </a:rPr>
              <a:t>()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615710" y="2743323"/>
            <a:ext cx="3071090" cy="3851442"/>
            <a:chOff x="5615710" y="2743323"/>
            <a:chExt cx="3071090" cy="385144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23729" y="3493655"/>
              <a:ext cx="1128236" cy="112823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58564" y="2743323"/>
              <a:ext cx="1128236" cy="1128236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67600" y="4800600"/>
              <a:ext cx="1128236" cy="112823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15710" y="5466529"/>
              <a:ext cx="1128236" cy="1128236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/>
        </p:nvSpPr>
        <p:spPr>
          <a:xfrm>
            <a:off x="7644049" y="3345025"/>
            <a:ext cx="791061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Block 1</a:t>
            </a:r>
            <a:endParaRPr lang="en-US" sz="1500" dirty="0"/>
          </a:p>
        </p:txBody>
      </p:sp>
      <p:sp>
        <p:nvSpPr>
          <p:cNvPr id="22" name="Rectangle 21"/>
          <p:cNvSpPr/>
          <p:nvPr/>
        </p:nvSpPr>
        <p:spPr>
          <a:xfrm>
            <a:off x="7526286" y="5395008"/>
            <a:ext cx="819727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Block 2</a:t>
            </a:r>
            <a:endParaRPr lang="en-US" sz="1500" dirty="0"/>
          </a:p>
        </p:txBody>
      </p:sp>
      <p:sp>
        <p:nvSpPr>
          <p:cNvPr id="23" name="Rectangle 22"/>
          <p:cNvSpPr/>
          <p:nvPr/>
        </p:nvSpPr>
        <p:spPr>
          <a:xfrm>
            <a:off x="5680365" y="6056686"/>
            <a:ext cx="806782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Block 3</a:t>
            </a:r>
            <a:endParaRPr lang="en-US" sz="15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6019801" y="3042352"/>
            <a:ext cx="1577109" cy="2375746"/>
            <a:chOff x="6019801" y="3042352"/>
            <a:chExt cx="1577109" cy="2375746"/>
          </a:xfrm>
        </p:grpSpPr>
        <p:cxnSp>
          <p:nvCxnSpPr>
            <p:cNvPr id="28" name="Straight Arrow Connector 27"/>
            <p:cNvCxnSpPr/>
            <p:nvPr/>
          </p:nvCxnSpPr>
          <p:spPr>
            <a:xfrm flipV="1">
              <a:off x="6518519" y="3042352"/>
              <a:ext cx="1078391" cy="600181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415567" y="3665623"/>
              <a:ext cx="1142135" cy="1097665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5341447" y="4343977"/>
              <a:ext cx="1752475" cy="395767"/>
            </a:xfrm>
            <a:prstGeom prst="straightConnector1">
              <a:avLst/>
            </a:prstGeom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5638800" y="2707533"/>
            <a:ext cx="2860965" cy="3075342"/>
            <a:chOff x="5638800" y="2707533"/>
            <a:chExt cx="2860965" cy="3075342"/>
          </a:xfrm>
        </p:grpSpPr>
        <p:sp>
          <p:nvSpPr>
            <p:cNvPr id="15" name="Rounded Rectangle 14"/>
            <p:cNvSpPr/>
            <p:nvPr/>
          </p:nvSpPr>
          <p:spPr>
            <a:xfrm>
              <a:off x="7585365" y="2707533"/>
              <a:ext cx="914400" cy="357908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Worker</a:t>
              </a:r>
              <a:endParaRPr lang="en-US" sz="1800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638800" y="5424967"/>
              <a:ext cx="914400" cy="357908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Worker</a:t>
              </a:r>
              <a:endParaRPr lang="en-US" sz="1800" dirty="0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493956" y="4763289"/>
              <a:ext cx="914400" cy="357908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Worker</a:t>
              </a:r>
              <a:endParaRPr lang="en-US" sz="1800" dirty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946819" y="3452092"/>
              <a:ext cx="914400" cy="357908"/>
            </a:xfrm>
            <a:prstGeom prst="roundRect">
              <a:avLst/>
            </a:prstGeom>
            <a:ln>
              <a:headEnd type="none" w="med" len="med"/>
              <a:tailEnd type="none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Driver</a:t>
              </a:r>
              <a:endParaRPr lang="en-US" sz="1800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228601" y="4248011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lang="en-US" sz="1600" dirty="0" err="1" smtClean="0">
                <a:latin typeface="Lucida Console"/>
                <a:cs typeface="Lucida Console"/>
              </a:rPr>
              <a:t>cachedMsgs.</a:t>
            </a:r>
            <a:r>
              <a:rPr lang="en-US" sz="16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1600" dirty="0" err="1" smtClean="0">
                <a:latin typeface="Lucida Console"/>
                <a:cs typeface="Lucida Console"/>
              </a:rPr>
              <a:t>(</a:t>
            </a:r>
            <a:r>
              <a:rPr lang="en-US" sz="1600" dirty="0" err="1" smtClean="0">
                <a:solidFill>
                  <a:srgbClr val="FF0080"/>
                </a:solidFill>
                <a:latin typeface="Lucida Console"/>
                <a:cs typeface="Lucida Console"/>
              </a:rPr>
              <a:t>_.contains(“foo”)</a:t>
            </a:r>
            <a:r>
              <a:rPr lang="en-US" sz="1600" dirty="0" err="1" smtClean="0">
                <a:latin typeface="Lucida Console"/>
                <a:cs typeface="Lucida Console"/>
              </a:rPr>
              <a:t>).</a:t>
            </a:r>
            <a:r>
              <a:rPr lang="en-US" sz="16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count</a:t>
            </a:r>
            <a:endParaRPr lang="en-US" sz="1600" dirty="0" smtClean="0">
              <a:solidFill>
                <a:srgbClr val="3366FF"/>
              </a:solidFill>
              <a:latin typeface="Lucida Console"/>
              <a:cs typeface="Lucida Console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 flipH="1" flipV="1">
            <a:off x="5306291" y="4456545"/>
            <a:ext cx="1570182" cy="337128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6742550" y="3840020"/>
            <a:ext cx="958269" cy="905162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 flipV="1">
            <a:off x="6664036" y="2941777"/>
            <a:ext cx="909784" cy="494145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28600" y="4572000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lang="en-US" sz="1600" dirty="0" err="1" smtClean="0">
                <a:latin typeface="Lucida Console"/>
                <a:cs typeface="Lucida Console"/>
              </a:rPr>
              <a:t>cachedMsgs.</a:t>
            </a:r>
            <a:r>
              <a:rPr lang="en-US" sz="1600" dirty="0" err="1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sz="1600" dirty="0" smtClean="0">
                <a:latin typeface="Lucida Console"/>
                <a:cs typeface="Lucida Console"/>
              </a:rPr>
              <a:t>(</a:t>
            </a:r>
            <a:r>
              <a:rPr lang="en-US" sz="1600" dirty="0" smtClean="0">
                <a:solidFill>
                  <a:srgbClr val="FF0080"/>
                </a:solidFill>
                <a:latin typeface="Lucida Console"/>
                <a:cs typeface="Lucida Console"/>
              </a:rPr>
              <a:t>_.contains(“bar”)</a:t>
            </a:r>
            <a:r>
              <a:rPr lang="en-US" sz="1600" dirty="0" smtClean="0">
                <a:latin typeface="Lucida Console"/>
                <a:cs typeface="Lucida Console"/>
              </a:rPr>
              <a:t>).</a:t>
            </a:r>
            <a:r>
              <a:rPr lang="en-US" sz="1600" dirty="0" smtClean="0">
                <a:solidFill>
                  <a:srgbClr val="3366FF"/>
                </a:solidFill>
                <a:latin typeface="Lucida Console"/>
                <a:cs typeface="Lucida Console"/>
              </a:rPr>
              <a:t>count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28600" y="4919246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lang="en-US" sz="1600" dirty="0" smtClean="0">
                <a:latin typeface="Lucida Console"/>
                <a:cs typeface="Lucida Console"/>
              </a:rPr>
              <a:t>. . 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997814" y="3242846"/>
            <a:ext cx="622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rbel"/>
                <a:cs typeface="Corbel"/>
              </a:rPr>
              <a:t>tasks</a:t>
            </a:r>
            <a:endParaRPr lang="en-US" sz="1600" dirty="0">
              <a:latin typeface="Corbel"/>
              <a:cs typeface="Corbe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477000" y="2873391"/>
            <a:ext cx="7464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rbel"/>
                <a:cs typeface="Corbel"/>
              </a:rPr>
              <a:t>results</a:t>
            </a:r>
            <a:endParaRPr lang="en-US" sz="1600" dirty="0">
              <a:latin typeface="Corbel"/>
              <a:cs typeface="Corbe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111836" y="2449945"/>
            <a:ext cx="727364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Cache 1</a:t>
            </a:r>
            <a:endParaRPr lang="en-US" sz="1500" dirty="0"/>
          </a:p>
        </p:txBody>
      </p:sp>
      <p:sp>
        <p:nvSpPr>
          <p:cNvPr id="24" name="Rectangle 23"/>
          <p:cNvSpPr/>
          <p:nvPr/>
        </p:nvSpPr>
        <p:spPr>
          <a:xfrm>
            <a:off x="8047181" y="4523264"/>
            <a:ext cx="727364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Cache 2</a:t>
            </a:r>
            <a:endParaRPr lang="en-US" sz="1500" dirty="0"/>
          </a:p>
        </p:txBody>
      </p:sp>
      <p:sp>
        <p:nvSpPr>
          <p:cNvPr id="25" name="Rectangle 24"/>
          <p:cNvSpPr/>
          <p:nvPr/>
        </p:nvSpPr>
        <p:spPr>
          <a:xfrm>
            <a:off x="6195291" y="5161729"/>
            <a:ext cx="727364" cy="320596"/>
          </a:xfrm>
          <a:prstGeom prst="rect">
            <a:avLst/>
          </a:prstGeom>
          <a:ln>
            <a:headEnd type="none" w="med" len="med"/>
            <a:tailEnd type="none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500" dirty="0" smtClean="0"/>
              <a:t>Cache 3</a:t>
            </a:r>
            <a:endParaRPr lang="en-US" sz="1500" dirty="0"/>
          </a:p>
        </p:txBody>
      </p:sp>
      <p:sp>
        <p:nvSpPr>
          <p:cNvPr id="70" name="Rectangular Callout 69"/>
          <p:cNvSpPr/>
          <p:nvPr/>
        </p:nvSpPr>
        <p:spPr>
          <a:xfrm>
            <a:off x="5234708" y="2505364"/>
            <a:ext cx="1154547" cy="311727"/>
          </a:xfrm>
          <a:prstGeom prst="wedgeRectCallout">
            <a:avLst>
              <a:gd name="adj1" fmla="val -94279"/>
              <a:gd name="adj2" fmla="val 44724"/>
            </a:avLst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Base RDD</a:t>
            </a:r>
            <a:endParaRPr lang="en-US" sz="1700" dirty="0"/>
          </a:p>
        </p:txBody>
      </p:sp>
      <p:sp>
        <p:nvSpPr>
          <p:cNvPr id="71" name="Rectangular Callout 70"/>
          <p:cNvSpPr/>
          <p:nvPr/>
        </p:nvSpPr>
        <p:spPr>
          <a:xfrm>
            <a:off x="5644327" y="2590800"/>
            <a:ext cx="1834818" cy="311727"/>
          </a:xfrm>
          <a:prstGeom prst="wedgeRectCallout">
            <a:avLst>
              <a:gd name="adj1" fmla="val -46677"/>
              <a:gd name="adj2" fmla="val 118798"/>
            </a:avLst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Transformed RDD</a:t>
            </a:r>
            <a:endParaRPr lang="en-US" sz="1700" dirty="0"/>
          </a:p>
        </p:txBody>
      </p:sp>
      <p:sp>
        <p:nvSpPr>
          <p:cNvPr id="73" name="Rectangular Callout 72"/>
          <p:cNvSpPr/>
          <p:nvPr/>
        </p:nvSpPr>
        <p:spPr>
          <a:xfrm>
            <a:off x="5849835" y="4038600"/>
            <a:ext cx="1058965" cy="311727"/>
          </a:xfrm>
          <a:prstGeom prst="wedgeRectCallout">
            <a:avLst>
              <a:gd name="adj1" fmla="val -77556"/>
              <a:gd name="adj2" fmla="val 52132"/>
            </a:avLst>
          </a:prstGeom>
          <a:ln>
            <a:headEnd type="none" w="med" len="med"/>
            <a:tailEnd type="none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Action</a:t>
            </a:r>
            <a:endParaRPr lang="en-US" sz="1700" dirty="0"/>
          </a:p>
        </p:txBody>
      </p:sp>
      <p:sp>
        <p:nvSpPr>
          <p:cNvPr id="38" name="Rounded Rectangle 37"/>
          <p:cNvSpPr/>
          <p:nvPr/>
        </p:nvSpPr>
        <p:spPr>
          <a:xfrm>
            <a:off x="399302" y="5486400"/>
            <a:ext cx="4777508" cy="849407"/>
          </a:xfrm>
          <a:prstGeom prst="roundRect">
            <a:avLst>
              <a:gd name="adj" fmla="val 10339"/>
            </a:avLst>
          </a:prstGeom>
          <a:solidFill>
            <a:srgbClr val="D9E4F2"/>
          </a:solidFill>
          <a:ln w="19050" cmpd="sng">
            <a:solidFill>
              <a:srgbClr val="4F81BD"/>
            </a:solidFill>
            <a:headEnd type="none" w="med" len="med"/>
            <a:tailEnd type="non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Result:</a:t>
            </a:r>
            <a:r>
              <a:rPr lang="en-US" dirty="0" smtClean="0"/>
              <a:t> full-text search of Wikipedia in &lt;1 sec (</a:t>
            </a:r>
            <a:r>
              <a:rPr lang="en-US" dirty="0" err="1" smtClean="0"/>
              <a:t>vs</a:t>
            </a:r>
            <a:r>
              <a:rPr lang="en-US" dirty="0" smtClean="0"/>
              <a:t> 20 sec for on-disk data)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399302" y="5486400"/>
            <a:ext cx="4777508" cy="849406"/>
          </a:xfrm>
          <a:prstGeom prst="roundRect">
            <a:avLst>
              <a:gd name="adj" fmla="val 10339"/>
            </a:avLst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Result:</a:t>
            </a:r>
            <a:r>
              <a:rPr lang="en-US" dirty="0" smtClean="0"/>
              <a:t> scaled to 1 TB data in 5-7 sec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vs</a:t>
            </a:r>
            <a:r>
              <a:rPr lang="en-US" dirty="0" smtClean="0"/>
              <a:t> 170 sec for on-disk data)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20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9" grpId="0" animBg="1"/>
      <p:bldP spid="19" grpId="1" animBg="1"/>
      <p:bldP spid="22" grpId="0" animBg="1"/>
      <p:bldP spid="22" grpId="1" animBg="1"/>
      <p:bldP spid="23" grpId="0" animBg="1"/>
      <p:bldP spid="23" grpId="1" animBg="1"/>
      <p:bldP spid="43" grpId="0" build="allAtOnce"/>
      <p:bldP spid="61" grpId="0" build="allAtOnce"/>
      <p:bldP spid="62" grpId="0" build="allAtOnce"/>
      <p:bldP spid="63" grpId="0"/>
      <p:bldP spid="63" grpId="1"/>
      <p:bldP spid="63" grpId="2"/>
      <p:bldP spid="64" grpId="0"/>
      <p:bldP spid="64" grpId="1"/>
      <p:bldP spid="64" grpId="2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70" grpId="0" animBg="1"/>
      <p:bldP spid="70" grpId="1" animBg="1"/>
      <p:bldP spid="71" grpId="0" animBg="1"/>
      <p:bldP spid="71" grpId="1" animBg="1"/>
      <p:bldP spid="73" grpId="0" animBg="1"/>
      <p:bldP spid="73" grpId="1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80FF"/>
      </a:hlink>
      <a:folHlink>
        <a:srgbClr val="800080"/>
      </a:folHlink>
    </a:clrScheme>
    <a:fontScheme name="Exhibit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  <a:headEnd type="none" w="med" len="med"/>
          <a:tailEnd type="none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headEnd type="none" w="med" len="med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46619</TotalTime>
  <Words>1303</Words>
  <Application>Microsoft Macintosh PowerPoint</Application>
  <PresentationFormat>On-screen Show (4:3)</PresentationFormat>
  <Paragraphs>278</Paragraphs>
  <Slides>25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Spark</vt:lpstr>
      <vt:lpstr>Project Goals</vt:lpstr>
      <vt:lpstr>Motivation</vt:lpstr>
      <vt:lpstr>Motivation</vt:lpstr>
      <vt:lpstr>Motivation</vt:lpstr>
      <vt:lpstr>Solution: Resilient Distributed Datasets (RDDs)</vt:lpstr>
      <vt:lpstr>Outline</vt:lpstr>
      <vt:lpstr>Programming Model</vt:lpstr>
      <vt:lpstr>Example: Log Mining</vt:lpstr>
      <vt:lpstr>RDD Fault Tolerance</vt:lpstr>
      <vt:lpstr>Example: Logistic Regression</vt:lpstr>
      <vt:lpstr>Example: Logistic Regression</vt:lpstr>
      <vt:lpstr>Logistic Regression Performance</vt:lpstr>
      <vt:lpstr>Spark Applications</vt:lpstr>
      <vt:lpstr>Conviva GeoReport</vt:lpstr>
      <vt:lpstr>Frameworks Built on Spark</vt:lpstr>
      <vt:lpstr>Implementation</vt:lpstr>
      <vt:lpstr>Spark Scheduler</vt:lpstr>
      <vt:lpstr>Interactive Spark</vt:lpstr>
      <vt:lpstr>Demo</vt:lpstr>
      <vt:lpstr>Conclusion</vt:lpstr>
      <vt:lpstr>Related Work</vt:lpstr>
      <vt:lpstr>Behavior with Not Enough RAM</vt:lpstr>
      <vt:lpstr>Fault Recovery Results</vt:lpstr>
      <vt:lpstr>Spark Operations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Konwinski</dc:creator>
  <cp:lastModifiedBy>Matei Zaharia</cp:lastModifiedBy>
  <cp:revision>1961</cp:revision>
  <dcterms:created xsi:type="dcterms:W3CDTF">2010-06-28T20:28:41Z</dcterms:created>
  <dcterms:modified xsi:type="dcterms:W3CDTF">2012-02-06T03:10:42Z</dcterms:modified>
</cp:coreProperties>
</file>